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8" r:id="rId1"/>
    <p:sldMasterId id="2147484190" r:id="rId2"/>
    <p:sldMasterId id="2147484162" r:id="rId3"/>
    <p:sldMasterId id="2147484179" r:id="rId4"/>
  </p:sldMasterIdLst>
  <p:notesMasterIdLst>
    <p:notesMasterId r:id="rId41"/>
  </p:notesMasterIdLst>
  <p:sldIdLst>
    <p:sldId id="325" r:id="rId5"/>
    <p:sldId id="297" r:id="rId6"/>
    <p:sldId id="299" r:id="rId7"/>
    <p:sldId id="349" r:id="rId8"/>
    <p:sldId id="300" r:id="rId9"/>
    <p:sldId id="304" r:id="rId10"/>
    <p:sldId id="298" r:id="rId11"/>
    <p:sldId id="339" r:id="rId12"/>
    <p:sldId id="354" r:id="rId13"/>
    <p:sldId id="302" r:id="rId14"/>
    <p:sldId id="351" r:id="rId15"/>
    <p:sldId id="359" r:id="rId16"/>
    <p:sldId id="301" r:id="rId17"/>
    <p:sldId id="303" r:id="rId18"/>
    <p:sldId id="319" r:id="rId19"/>
    <p:sldId id="352" r:id="rId20"/>
    <p:sldId id="360" r:id="rId21"/>
    <p:sldId id="353" r:id="rId22"/>
    <p:sldId id="320" r:id="rId23"/>
    <p:sldId id="347" r:id="rId24"/>
    <p:sldId id="323" r:id="rId25"/>
    <p:sldId id="321" r:id="rId26"/>
    <p:sldId id="326" r:id="rId27"/>
    <p:sldId id="306" r:id="rId28"/>
    <p:sldId id="307" r:id="rId29"/>
    <p:sldId id="331" r:id="rId30"/>
    <p:sldId id="344" r:id="rId31"/>
    <p:sldId id="309" r:id="rId32"/>
    <p:sldId id="341" r:id="rId33"/>
    <p:sldId id="317" r:id="rId34"/>
    <p:sldId id="311" r:id="rId35"/>
    <p:sldId id="335" r:id="rId36"/>
    <p:sldId id="361" r:id="rId37"/>
    <p:sldId id="362" r:id="rId38"/>
    <p:sldId id="329" r:id="rId39"/>
    <p:sldId id="296" r:id="rId40"/>
  </p:sldIdLst>
  <p:sldSz cx="12192000" cy="6858000"/>
  <p:notesSz cx="6858000" cy="9144000"/>
  <p:defaultTextStyle>
    <a:defPPr>
      <a:defRPr lang="en-US"/>
    </a:defPPr>
    <a:lvl1pPr marL="0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ger, Aaron" initials="BA" lastIdx="28" clrIdx="0">
    <p:extLst>
      <p:ext uri="{19B8F6BF-5375-455C-9EA6-DF929625EA0E}">
        <p15:presenceInfo xmlns:p15="http://schemas.microsoft.com/office/powerpoint/2012/main" userId="Berger, Aaron" providerId="None"/>
      </p:ext>
    </p:extLst>
  </p:cmAuthor>
  <p:cmAuthor id="2" name="Caren.Barcelo" initials="C" lastIdx="3" clrIdx="1">
    <p:extLst>
      <p:ext uri="{19B8F6BF-5375-455C-9EA6-DF929625EA0E}">
        <p15:presenceInfo xmlns:p15="http://schemas.microsoft.com/office/powerpoint/2012/main" userId="Caren.Barce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0D3DC"/>
    <a:srgbClr val="2B4BED"/>
    <a:srgbClr val="008998"/>
    <a:srgbClr val="003155"/>
    <a:srgbClr val="296BEF"/>
    <a:srgbClr val="103D72"/>
    <a:srgbClr val="FF9119"/>
    <a:srgbClr val="F68100"/>
    <a:srgbClr val="FFA4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63613" autoAdjust="0"/>
  </p:normalViewPr>
  <p:slideViewPr>
    <p:cSldViewPr snapToGrid="0" snapToObjects="1">
      <p:cViewPr varScale="1">
        <p:scale>
          <a:sx n="69" d="100"/>
          <a:sy n="69" d="100"/>
        </p:scale>
        <p:origin x="22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0B0F9-ACCA-8C41-B581-4C1D94E3F992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68CC5-9B2F-654B-A985-9D9298544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9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7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70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1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4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7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35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99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49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6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37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63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23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0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71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3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96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0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23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81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6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1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4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3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14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09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5883" y="1595718"/>
            <a:ext cx="8050307" cy="2790224"/>
          </a:xfrm>
        </p:spPr>
        <p:txBody>
          <a:bodyPr lIns="0" tIns="0" rIns="0" bIns="0" anchor="t" anchorCtr="0"/>
          <a:lstStyle>
            <a:lvl1pPr algn="l">
              <a:defRPr sz="8800" spc="-1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0108" y="4385943"/>
            <a:ext cx="7887998" cy="24720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rgbClr val="103D72"/>
                </a:solidFill>
              </a:defRPr>
            </a:lvl1pPr>
            <a:lvl2pPr marL="457195" indent="0" algn="ctr">
              <a:buNone/>
              <a:defRPr sz="2000"/>
            </a:lvl2pPr>
            <a:lvl3pPr marL="914390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2" indent="0" algn="ctr">
              <a:buNone/>
              <a:defRPr sz="1600"/>
            </a:lvl5pPr>
            <a:lvl6pPr marL="2285977" indent="0" algn="ctr">
              <a:buNone/>
              <a:defRPr sz="1600"/>
            </a:lvl6pPr>
            <a:lvl7pPr marL="2743172" indent="0" algn="ctr">
              <a:buNone/>
              <a:defRPr sz="1600"/>
            </a:lvl7pPr>
            <a:lvl8pPr marL="3200368" indent="0" algn="ctr">
              <a:buNone/>
              <a:defRPr sz="1600"/>
            </a:lvl8pPr>
            <a:lvl9pPr marL="365756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78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NAV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H="1">
            <a:off x="-1" y="0"/>
            <a:ext cx="1218485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rgbClr val="10D3DC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b="0" i="0" baseline="0">
                <a:solidFill>
                  <a:schemeClr val="tx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 algn="ctr">
              <a:buNone/>
              <a:defRPr sz="2200"/>
            </a:lvl2pPr>
            <a:lvl3pPr marL="914390" indent="0" algn="ctr">
              <a:buNone/>
              <a:defRPr sz="2200"/>
            </a:lvl3pPr>
            <a:lvl4pPr marL="1371587" indent="0" algn="ctr">
              <a:buNone/>
              <a:defRPr sz="2000"/>
            </a:lvl4pPr>
            <a:lvl5pPr marL="1828782" indent="0" algn="ctr">
              <a:buNone/>
              <a:defRPr sz="2000"/>
            </a:lvl5pPr>
            <a:lvl6pPr marL="2285977" indent="0" algn="ctr">
              <a:buNone/>
              <a:defRPr sz="2000"/>
            </a:lvl6pPr>
            <a:lvl7pPr marL="2743172" indent="0" algn="ctr">
              <a:buNone/>
              <a:defRPr sz="2000"/>
            </a:lvl7pPr>
            <a:lvl8pPr marL="3200368" indent="0" algn="ctr">
              <a:buNone/>
              <a:defRPr sz="2000"/>
            </a:lvl8pPr>
            <a:lvl9pPr marL="3657564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6E970D-3D37-9749-AEA5-213D35F7C7FD}"/>
              </a:ext>
            </a:extLst>
          </p:cNvPr>
          <p:cNvSpPr/>
          <p:nvPr userDrawn="1"/>
        </p:nvSpPr>
        <p:spPr>
          <a:xfrm>
            <a:off x="1006010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2202C-5C5C-514F-841B-BCF5EA091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H="1">
            <a:off x="-1" y="0"/>
            <a:ext cx="1218485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b="0" i="0" baseline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 algn="ctr">
              <a:buNone/>
              <a:defRPr sz="2200"/>
            </a:lvl2pPr>
            <a:lvl3pPr marL="914390" indent="0" algn="ctr">
              <a:buNone/>
              <a:defRPr sz="2200"/>
            </a:lvl3pPr>
            <a:lvl4pPr marL="1371587" indent="0" algn="ctr">
              <a:buNone/>
              <a:defRPr sz="2000"/>
            </a:lvl4pPr>
            <a:lvl5pPr marL="1828782" indent="0" algn="ctr">
              <a:buNone/>
              <a:defRPr sz="2000"/>
            </a:lvl5pPr>
            <a:lvl6pPr marL="2285977" indent="0" algn="ctr">
              <a:buNone/>
              <a:defRPr sz="2000"/>
            </a:lvl6pPr>
            <a:lvl7pPr marL="2743172" indent="0" algn="ctr">
              <a:buNone/>
              <a:defRPr sz="2000"/>
            </a:lvl7pPr>
            <a:lvl8pPr marL="3200368" indent="0" algn="ctr">
              <a:buNone/>
              <a:defRPr sz="2000"/>
            </a:lvl8pPr>
            <a:lvl9pPr marL="3657564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6E970D-3D37-9749-AEA5-213D35F7C7FD}"/>
              </a:ext>
            </a:extLst>
          </p:cNvPr>
          <p:cNvSpPr/>
          <p:nvPr userDrawn="1"/>
        </p:nvSpPr>
        <p:spPr>
          <a:xfrm>
            <a:off x="1006010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2202C-5C5C-514F-841B-BCF5EA091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LT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H="1">
            <a:off x="-1" y="0"/>
            <a:ext cx="1218485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chemeClr val="accent5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b="0" i="0" baseline="0">
                <a:solidFill>
                  <a:schemeClr val="bg2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 algn="ctr">
              <a:buNone/>
              <a:defRPr sz="2200"/>
            </a:lvl2pPr>
            <a:lvl3pPr marL="914390" indent="0" algn="ctr">
              <a:buNone/>
              <a:defRPr sz="2200"/>
            </a:lvl3pPr>
            <a:lvl4pPr marL="1371587" indent="0" algn="ctr">
              <a:buNone/>
              <a:defRPr sz="2000"/>
            </a:lvl4pPr>
            <a:lvl5pPr marL="1828782" indent="0" algn="ctr">
              <a:buNone/>
              <a:defRPr sz="2000"/>
            </a:lvl5pPr>
            <a:lvl6pPr marL="2285977" indent="0" algn="ctr">
              <a:buNone/>
              <a:defRPr sz="2000"/>
            </a:lvl6pPr>
            <a:lvl7pPr marL="2743172" indent="0" algn="ctr">
              <a:buNone/>
              <a:defRPr sz="2000"/>
            </a:lvl7pPr>
            <a:lvl8pPr marL="3200368" indent="0" algn="ctr">
              <a:buNone/>
              <a:defRPr sz="2000"/>
            </a:lvl8pPr>
            <a:lvl9pPr marL="3657564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6E970D-3D37-9749-AEA5-213D35F7C7FD}"/>
              </a:ext>
            </a:extLst>
          </p:cNvPr>
          <p:cNvSpPr/>
          <p:nvPr userDrawn="1"/>
        </p:nvSpPr>
        <p:spPr>
          <a:xfrm>
            <a:off x="1006010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2202C-5C5C-514F-841B-BCF5EA091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3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TE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>
            <a:off x="0" y="0"/>
            <a:ext cx="12108873" cy="6858000"/>
          </a:xfrm>
          <a:prstGeom prst="rect">
            <a:avLst/>
          </a:prstGeom>
          <a:solidFill>
            <a:srgbClr val="13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reeform 8"/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chemeClr val="bg2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79620" y="907060"/>
            <a:ext cx="9030291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rgbClr val="003155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b="0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 algn="ctr">
              <a:buNone/>
              <a:defRPr sz="2200"/>
            </a:lvl2pPr>
            <a:lvl3pPr marL="914390" indent="0" algn="ctr">
              <a:buNone/>
              <a:defRPr sz="2200"/>
            </a:lvl3pPr>
            <a:lvl4pPr marL="1371587" indent="0" algn="ctr">
              <a:buNone/>
              <a:defRPr sz="2000"/>
            </a:lvl4pPr>
            <a:lvl5pPr marL="1828782" indent="0" algn="ctr">
              <a:buNone/>
              <a:defRPr sz="2000"/>
            </a:lvl5pPr>
            <a:lvl6pPr marL="2285977" indent="0" algn="ctr">
              <a:buNone/>
              <a:defRPr sz="2000"/>
            </a:lvl6pPr>
            <a:lvl7pPr marL="2743172" indent="0" algn="ctr">
              <a:buNone/>
              <a:defRPr sz="2000"/>
            </a:lvl7pPr>
            <a:lvl8pPr marL="3200368" indent="0" algn="ctr">
              <a:buNone/>
              <a:defRPr sz="2000"/>
            </a:lvl8pPr>
            <a:lvl9pPr marL="3657564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9154A6D-F17B-D643-A2FE-1EAB93B8CA89}"/>
              </a:ext>
            </a:extLst>
          </p:cNvPr>
          <p:cNvSpPr/>
          <p:nvPr userDrawn="1"/>
        </p:nvSpPr>
        <p:spPr>
          <a:xfrm>
            <a:off x="1006010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9745BF-AC40-CA4A-8E0D-BCE069E0C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LT TE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H="1">
            <a:off x="-1" y="0"/>
            <a:ext cx="12184858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chemeClr val="accent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620" y="4800600"/>
            <a:ext cx="8431333" cy="1691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2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 algn="ctr">
              <a:buNone/>
              <a:defRPr sz="2200"/>
            </a:lvl2pPr>
            <a:lvl3pPr marL="914390" indent="0" algn="ctr">
              <a:buNone/>
              <a:defRPr sz="2200"/>
            </a:lvl3pPr>
            <a:lvl4pPr marL="1371587" indent="0" algn="ctr">
              <a:buNone/>
              <a:defRPr sz="2000"/>
            </a:lvl4pPr>
            <a:lvl5pPr marL="1828782" indent="0" algn="ctr">
              <a:buNone/>
              <a:defRPr sz="2000"/>
            </a:lvl5pPr>
            <a:lvl6pPr marL="2285977" indent="0" algn="ctr">
              <a:buNone/>
              <a:defRPr sz="2000"/>
            </a:lvl6pPr>
            <a:lvl7pPr marL="2743172" indent="0" algn="ctr">
              <a:buNone/>
              <a:defRPr sz="2000"/>
            </a:lvl7pPr>
            <a:lvl8pPr marL="3200368" indent="0" algn="ctr">
              <a:buNone/>
              <a:defRPr sz="2000"/>
            </a:lvl8pPr>
            <a:lvl9pPr marL="3657564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reeform 7"/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6E970D-3D37-9749-AEA5-213D35F7C7FD}"/>
              </a:ext>
            </a:extLst>
          </p:cNvPr>
          <p:cNvSpPr/>
          <p:nvPr userDrawn="1"/>
        </p:nvSpPr>
        <p:spPr>
          <a:xfrm>
            <a:off x="1006010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2202C-5C5C-514F-841B-BCF5EA091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40BD-05AA-484C-B4E3-E99027FE3EB3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C39F-A0FD-4960-B231-2086B46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dar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F7DC00C-424C-3A43-8BAB-CBE7A5E78DF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4B2E-7482-0F42-9C14-2F8806CCA5CA}"/>
              </a:ext>
            </a:extLst>
          </p:cNvPr>
          <p:cNvSpPr txBox="1"/>
          <p:nvPr userDrawn="1"/>
        </p:nvSpPr>
        <p:spPr>
          <a:xfrm>
            <a:off x="3639670" y="-762000"/>
            <a:ext cx="576430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Image Divider Page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Change Picture in the Format Background menu</a:t>
            </a:r>
          </a:p>
        </p:txBody>
      </p:sp>
    </p:spTree>
    <p:extLst>
      <p:ext uri="{BB962C8B-B14F-4D97-AF65-F5344CB8AC3E}">
        <p14:creationId xmlns:p14="http://schemas.microsoft.com/office/powerpoint/2010/main" val="16807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 TEA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7607" y="2285459"/>
            <a:ext cx="9594187" cy="2127377"/>
          </a:xfrm>
        </p:spPr>
        <p:txBody>
          <a:bodyPr lIns="0" tIns="0" rIns="0" bIns="0" anchor="t" anchorCtr="0"/>
          <a:lstStyle>
            <a:lvl1pPr algn="l">
              <a:defRPr sz="8640" spc="-12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7607" y="4870120"/>
            <a:ext cx="9080500" cy="19878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rgbClr val="103D72"/>
                </a:solidFill>
              </a:defRPr>
            </a:lvl1pPr>
            <a:lvl2pPr marL="457195" indent="0" algn="ctr">
              <a:buNone/>
              <a:defRPr sz="2000"/>
            </a:lvl2pPr>
            <a:lvl3pPr marL="914390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2" indent="0" algn="ctr">
              <a:buNone/>
              <a:defRPr sz="1600"/>
            </a:lvl5pPr>
            <a:lvl6pPr marL="2285977" indent="0" algn="ctr">
              <a:buNone/>
              <a:defRPr sz="1600"/>
            </a:lvl6pPr>
            <a:lvl7pPr marL="2743172" indent="0" algn="ctr">
              <a:buNone/>
              <a:defRPr sz="1600"/>
            </a:lvl7pPr>
            <a:lvl8pPr marL="3200368" indent="0" algn="ctr">
              <a:buNone/>
              <a:defRPr sz="1600"/>
            </a:lvl8pPr>
            <a:lvl9pPr marL="365756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BLUE w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0681-16A3-C346-9519-69310A1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484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GRAY w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BE0A-777D-504C-9E3D-8D4D2A4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27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10D-154B-C240-B2EA-0096AFD8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455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1B37-B6A0-6347-9A5C-620A7C8B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7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1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light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F21FA8-693C-4349-B50A-C002E55F7F5B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3FB0C-A041-0D40-8EBA-CC3461F460DB}"/>
              </a:ext>
            </a:extLst>
          </p:cNvPr>
          <p:cNvSpPr txBox="1"/>
          <p:nvPr userDrawn="1"/>
        </p:nvSpPr>
        <p:spPr>
          <a:xfrm>
            <a:off x="3639670" y="-762000"/>
            <a:ext cx="576430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Image Divider Page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Change Picture in the Format Background menu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4860ED-2C07-EB41-9FEE-E420AA655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01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dar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F7DC00C-424C-3A43-8BAB-CBE7A5E78DF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72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4B2E-7482-0F42-9C14-2F8806CCA5CA}"/>
              </a:ext>
            </a:extLst>
          </p:cNvPr>
          <p:cNvSpPr txBox="1"/>
          <p:nvPr userDrawn="1"/>
        </p:nvSpPr>
        <p:spPr>
          <a:xfrm>
            <a:off x="3639670" y="-762000"/>
            <a:ext cx="576430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Image Divider Page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Change Picture in the Format Background menu</a:t>
            </a:r>
          </a:p>
        </p:txBody>
      </p:sp>
    </p:spTree>
    <p:extLst>
      <p:ext uri="{BB962C8B-B14F-4D97-AF65-F5344CB8AC3E}">
        <p14:creationId xmlns:p14="http://schemas.microsoft.com/office/powerpoint/2010/main" val="21199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9800-4CCC-E04E-AE81-F612891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E871C-6E49-5640-92D6-09FAF4014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8320"/>
            <a:ext cx="9246191" cy="4457700"/>
          </a:xfrm>
        </p:spPr>
        <p:txBody>
          <a:bodyPr/>
          <a:lstStyle>
            <a:lvl1pPr>
              <a:defRPr sz="3120"/>
            </a:lvl1pPr>
            <a:lvl2pPr>
              <a:defRPr sz="2400"/>
            </a:lvl2pPr>
            <a:lvl3pPr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4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7" y="5099690"/>
            <a:ext cx="9312167" cy="4843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2880" b="0" i="0">
                <a:solidFill>
                  <a:srgbClr val="10D3DC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5" y="5598764"/>
            <a:ext cx="8930393" cy="7188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457195" indent="0">
              <a:buNone/>
              <a:defRPr sz="1200"/>
            </a:lvl2pPr>
            <a:lvl3pPr marL="914390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7" indent="0">
              <a:buNone/>
              <a:defRPr sz="900"/>
            </a:lvl6pPr>
            <a:lvl7pPr marL="2743172" indent="0">
              <a:buNone/>
              <a:defRPr sz="900"/>
            </a:lvl7pPr>
            <a:lvl8pPr marL="3200368" indent="0">
              <a:buNone/>
              <a:defRPr sz="900"/>
            </a:lvl8pPr>
            <a:lvl9pPr marL="3657564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6D79893C-AE73-C043-942F-2E89F031DFE2}"/>
              </a:ext>
            </a:extLst>
          </p:cNvPr>
          <p:cNvSpPr/>
          <p:nvPr userDrawn="1"/>
        </p:nvSpPr>
        <p:spPr>
          <a:xfrm rot="16200000" flipH="1">
            <a:off x="-1307178" y="1487187"/>
            <a:ext cx="6659955" cy="4082923"/>
          </a:xfrm>
          <a:custGeom>
            <a:avLst/>
            <a:gdLst>
              <a:gd name="connsiteX0" fmla="*/ 0 w 6504497"/>
              <a:gd name="connsiteY0" fmla="*/ 0 h 2032239"/>
              <a:gd name="connsiteX1" fmla="*/ 6504497 w 6504497"/>
              <a:gd name="connsiteY1" fmla="*/ 0 h 2032239"/>
              <a:gd name="connsiteX2" fmla="*/ 6504497 w 6504497"/>
              <a:gd name="connsiteY2" fmla="*/ 6484 h 2032239"/>
              <a:gd name="connsiteX3" fmla="*/ 6476264 w 6504497"/>
              <a:gd name="connsiteY3" fmla="*/ 8249 h 2032239"/>
              <a:gd name="connsiteX4" fmla="*/ 86067 w 6504497"/>
              <a:gd name="connsiteY4" fmla="*/ 1877235 h 2032239"/>
              <a:gd name="connsiteX5" fmla="*/ 0 w 6504497"/>
              <a:gd name="connsiteY5" fmla="*/ 2032239 h 2032239"/>
              <a:gd name="connsiteX6" fmla="*/ 0 w 6504497"/>
              <a:gd name="connsiteY6" fmla="*/ 0 h 2032239"/>
              <a:gd name="connsiteX0" fmla="*/ 9298 w 6504497"/>
              <a:gd name="connsiteY0" fmla="*/ 0 h 4068349"/>
              <a:gd name="connsiteX1" fmla="*/ 6504497 w 6504497"/>
              <a:gd name="connsiteY1" fmla="*/ 2036110 h 4068349"/>
              <a:gd name="connsiteX2" fmla="*/ 6504497 w 6504497"/>
              <a:gd name="connsiteY2" fmla="*/ 2042594 h 4068349"/>
              <a:gd name="connsiteX3" fmla="*/ 6476264 w 6504497"/>
              <a:gd name="connsiteY3" fmla="*/ 2044359 h 4068349"/>
              <a:gd name="connsiteX4" fmla="*/ 86067 w 6504497"/>
              <a:gd name="connsiteY4" fmla="*/ 3913345 h 4068349"/>
              <a:gd name="connsiteX5" fmla="*/ 0 w 6504497"/>
              <a:gd name="connsiteY5" fmla="*/ 4068349 h 4068349"/>
              <a:gd name="connsiteX6" fmla="*/ 9298 w 6504497"/>
              <a:gd name="connsiteY6" fmla="*/ 0 h 4068349"/>
              <a:gd name="connsiteX0" fmla="*/ 9298 w 6625021"/>
              <a:gd name="connsiteY0" fmla="*/ 0 h 4068349"/>
              <a:gd name="connsiteX1" fmla="*/ 6504497 w 6625021"/>
              <a:gd name="connsiteY1" fmla="*/ 2036110 h 4068349"/>
              <a:gd name="connsiteX2" fmla="*/ 6504497 w 6625021"/>
              <a:gd name="connsiteY2" fmla="*/ 2042594 h 4068349"/>
              <a:gd name="connsiteX3" fmla="*/ 6625021 w 6625021"/>
              <a:gd name="connsiteY3" fmla="*/ 2044360 h 4068349"/>
              <a:gd name="connsiteX4" fmla="*/ 86067 w 6625021"/>
              <a:gd name="connsiteY4" fmla="*/ 3913345 h 4068349"/>
              <a:gd name="connsiteX5" fmla="*/ 0 w 6625021"/>
              <a:gd name="connsiteY5" fmla="*/ 4068349 h 4068349"/>
              <a:gd name="connsiteX6" fmla="*/ 9298 w 6625021"/>
              <a:gd name="connsiteY6" fmla="*/ 0 h 4068349"/>
              <a:gd name="connsiteX0" fmla="*/ 9298 w 6625021"/>
              <a:gd name="connsiteY0" fmla="*/ 0 h 4068349"/>
              <a:gd name="connsiteX1" fmla="*/ 6504497 w 6625021"/>
              <a:gd name="connsiteY1" fmla="*/ 2036110 h 4068349"/>
              <a:gd name="connsiteX2" fmla="*/ 6513793 w 6625021"/>
              <a:gd name="connsiteY2" fmla="*/ 1921729 h 4068349"/>
              <a:gd name="connsiteX3" fmla="*/ 6625021 w 6625021"/>
              <a:gd name="connsiteY3" fmla="*/ 2044360 h 4068349"/>
              <a:gd name="connsiteX4" fmla="*/ 86067 w 6625021"/>
              <a:gd name="connsiteY4" fmla="*/ 3913345 h 4068349"/>
              <a:gd name="connsiteX5" fmla="*/ 0 w 6625021"/>
              <a:gd name="connsiteY5" fmla="*/ 4068349 h 4068349"/>
              <a:gd name="connsiteX6" fmla="*/ 9298 w 6625021"/>
              <a:gd name="connsiteY6" fmla="*/ 0 h 4068349"/>
              <a:gd name="connsiteX0" fmla="*/ 9298 w 6736929"/>
              <a:gd name="connsiteY0" fmla="*/ 0 h 4068349"/>
              <a:gd name="connsiteX1" fmla="*/ 6504497 w 6736929"/>
              <a:gd name="connsiteY1" fmla="*/ 2036110 h 4068349"/>
              <a:gd name="connsiteX2" fmla="*/ 6736929 w 6736929"/>
              <a:gd name="connsiteY2" fmla="*/ 1103566 h 4068349"/>
              <a:gd name="connsiteX3" fmla="*/ 6625021 w 6736929"/>
              <a:gd name="connsiteY3" fmla="*/ 2044360 h 4068349"/>
              <a:gd name="connsiteX4" fmla="*/ 86067 w 6736929"/>
              <a:gd name="connsiteY4" fmla="*/ 3913345 h 4068349"/>
              <a:gd name="connsiteX5" fmla="*/ 0 w 6736929"/>
              <a:gd name="connsiteY5" fmla="*/ 4068349 h 4068349"/>
              <a:gd name="connsiteX6" fmla="*/ 9298 w 6736929"/>
              <a:gd name="connsiteY6" fmla="*/ 0 h 4068349"/>
              <a:gd name="connsiteX0" fmla="*/ 9298 w 6736929"/>
              <a:gd name="connsiteY0" fmla="*/ 0 h 4068349"/>
              <a:gd name="connsiteX1" fmla="*/ 6550987 w 6736929"/>
              <a:gd name="connsiteY1" fmla="*/ 9297 h 4068349"/>
              <a:gd name="connsiteX2" fmla="*/ 6736929 w 6736929"/>
              <a:gd name="connsiteY2" fmla="*/ 1103566 h 4068349"/>
              <a:gd name="connsiteX3" fmla="*/ 6625021 w 6736929"/>
              <a:gd name="connsiteY3" fmla="*/ 2044360 h 4068349"/>
              <a:gd name="connsiteX4" fmla="*/ 86067 w 6736929"/>
              <a:gd name="connsiteY4" fmla="*/ 3913345 h 4068349"/>
              <a:gd name="connsiteX5" fmla="*/ 0 w 6736929"/>
              <a:gd name="connsiteY5" fmla="*/ 4068349 h 4068349"/>
              <a:gd name="connsiteX6" fmla="*/ 9298 w 6736929"/>
              <a:gd name="connsiteY6" fmla="*/ 0 h 4068349"/>
              <a:gd name="connsiteX0" fmla="*/ 894 w 6737822"/>
              <a:gd name="connsiteY0" fmla="*/ 0 h 4068349"/>
              <a:gd name="connsiteX1" fmla="*/ 6551880 w 6737822"/>
              <a:gd name="connsiteY1" fmla="*/ 9297 h 4068349"/>
              <a:gd name="connsiteX2" fmla="*/ 6737822 w 6737822"/>
              <a:gd name="connsiteY2" fmla="*/ 1103566 h 4068349"/>
              <a:gd name="connsiteX3" fmla="*/ 6625914 w 6737822"/>
              <a:gd name="connsiteY3" fmla="*/ 2044360 h 4068349"/>
              <a:gd name="connsiteX4" fmla="*/ 86960 w 6737822"/>
              <a:gd name="connsiteY4" fmla="*/ 3913345 h 4068349"/>
              <a:gd name="connsiteX5" fmla="*/ 893 w 6737822"/>
              <a:gd name="connsiteY5" fmla="*/ 4068349 h 4068349"/>
              <a:gd name="connsiteX6" fmla="*/ 894 w 6737822"/>
              <a:gd name="connsiteY6" fmla="*/ 0 h 4068349"/>
              <a:gd name="connsiteX0" fmla="*/ 894 w 6625914"/>
              <a:gd name="connsiteY0" fmla="*/ 0 h 4068349"/>
              <a:gd name="connsiteX1" fmla="*/ 6551880 w 6625914"/>
              <a:gd name="connsiteY1" fmla="*/ 9297 h 4068349"/>
              <a:gd name="connsiteX2" fmla="*/ 6625914 w 6625914"/>
              <a:gd name="connsiteY2" fmla="*/ 2044360 h 4068349"/>
              <a:gd name="connsiteX3" fmla="*/ 86960 w 6625914"/>
              <a:gd name="connsiteY3" fmla="*/ 3913345 h 4068349"/>
              <a:gd name="connsiteX4" fmla="*/ 893 w 6625914"/>
              <a:gd name="connsiteY4" fmla="*/ 4068349 h 4068349"/>
              <a:gd name="connsiteX5" fmla="*/ 894 w 6625914"/>
              <a:gd name="connsiteY5" fmla="*/ 0 h 4068349"/>
              <a:gd name="connsiteX0" fmla="*/ 894 w 6625914"/>
              <a:gd name="connsiteY0" fmla="*/ 0 h 4068349"/>
              <a:gd name="connsiteX1" fmla="*/ 6598367 w 6625914"/>
              <a:gd name="connsiteY1" fmla="*/ 9297 h 4068349"/>
              <a:gd name="connsiteX2" fmla="*/ 6625914 w 6625914"/>
              <a:gd name="connsiteY2" fmla="*/ 2044360 h 4068349"/>
              <a:gd name="connsiteX3" fmla="*/ 86960 w 6625914"/>
              <a:gd name="connsiteY3" fmla="*/ 3913345 h 4068349"/>
              <a:gd name="connsiteX4" fmla="*/ 893 w 6625914"/>
              <a:gd name="connsiteY4" fmla="*/ 4068349 h 4068349"/>
              <a:gd name="connsiteX5" fmla="*/ 894 w 6625914"/>
              <a:gd name="connsiteY5" fmla="*/ 0 h 4068349"/>
              <a:gd name="connsiteX0" fmla="*/ 894 w 6635557"/>
              <a:gd name="connsiteY0" fmla="*/ 0 h 4068349"/>
              <a:gd name="connsiteX1" fmla="*/ 6635557 w 6635557"/>
              <a:gd name="connsiteY1" fmla="*/ 9297 h 4068349"/>
              <a:gd name="connsiteX2" fmla="*/ 6625914 w 6635557"/>
              <a:gd name="connsiteY2" fmla="*/ 2044360 h 4068349"/>
              <a:gd name="connsiteX3" fmla="*/ 86960 w 6635557"/>
              <a:gd name="connsiteY3" fmla="*/ 3913345 h 4068349"/>
              <a:gd name="connsiteX4" fmla="*/ 893 w 6635557"/>
              <a:gd name="connsiteY4" fmla="*/ 4068349 h 4068349"/>
              <a:gd name="connsiteX5" fmla="*/ 894 w 6635557"/>
              <a:gd name="connsiteY5" fmla="*/ 0 h 4068349"/>
              <a:gd name="connsiteX0" fmla="*/ 894 w 6636181"/>
              <a:gd name="connsiteY0" fmla="*/ 0 h 4068349"/>
              <a:gd name="connsiteX1" fmla="*/ 6635557 w 6636181"/>
              <a:gd name="connsiteY1" fmla="*/ 9297 h 4068349"/>
              <a:gd name="connsiteX2" fmla="*/ 6635212 w 6636181"/>
              <a:gd name="connsiteY2" fmla="*/ 2044361 h 4068349"/>
              <a:gd name="connsiteX3" fmla="*/ 86960 w 6636181"/>
              <a:gd name="connsiteY3" fmla="*/ 3913345 h 4068349"/>
              <a:gd name="connsiteX4" fmla="*/ 893 w 6636181"/>
              <a:gd name="connsiteY4" fmla="*/ 4068349 h 4068349"/>
              <a:gd name="connsiteX5" fmla="*/ 894 w 6636181"/>
              <a:gd name="connsiteY5" fmla="*/ 0 h 406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36181" h="4068349">
                <a:moveTo>
                  <a:pt x="894" y="0"/>
                </a:moveTo>
                <a:lnTo>
                  <a:pt x="6635557" y="9297"/>
                </a:lnTo>
                <a:cubicBezTo>
                  <a:pt x="6632343" y="687651"/>
                  <a:pt x="6638426" y="1366007"/>
                  <a:pt x="6635212" y="2044361"/>
                </a:cubicBezTo>
                <a:cubicBezTo>
                  <a:pt x="3415433" y="2283849"/>
                  <a:pt x="761420" y="3007411"/>
                  <a:pt x="86960" y="3913345"/>
                </a:cubicBezTo>
                <a:lnTo>
                  <a:pt x="893" y="4068349"/>
                </a:lnTo>
                <a:cubicBezTo>
                  <a:pt x="3992" y="2712233"/>
                  <a:pt x="-2205" y="1356116"/>
                  <a:pt x="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0108" y="1261387"/>
            <a:ext cx="8089879" cy="24868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0108" y="4130518"/>
            <a:ext cx="8089879" cy="942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 userDrawn="1"/>
        </p:nvSpPr>
        <p:spPr>
          <a:xfrm>
            <a:off x="-12698" y="5"/>
            <a:ext cx="6527799" cy="2039519"/>
          </a:xfrm>
          <a:custGeom>
            <a:avLst/>
            <a:gdLst>
              <a:gd name="connsiteX0" fmla="*/ 0 w 6504497"/>
              <a:gd name="connsiteY0" fmla="*/ 0 h 2032239"/>
              <a:gd name="connsiteX1" fmla="*/ 6504497 w 6504497"/>
              <a:gd name="connsiteY1" fmla="*/ 0 h 2032239"/>
              <a:gd name="connsiteX2" fmla="*/ 6504497 w 6504497"/>
              <a:gd name="connsiteY2" fmla="*/ 6484 h 2032239"/>
              <a:gd name="connsiteX3" fmla="*/ 6476264 w 6504497"/>
              <a:gd name="connsiteY3" fmla="*/ 8249 h 2032239"/>
              <a:gd name="connsiteX4" fmla="*/ 86067 w 6504497"/>
              <a:gd name="connsiteY4" fmla="*/ 1877235 h 2032239"/>
              <a:gd name="connsiteX5" fmla="*/ 0 w 6504497"/>
              <a:gd name="connsiteY5" fmla="*/ 2032239 h 2032239"/>
              <a:gd name="connsiteX6" fmla="*/ 0 w 6504497"/>
              <a:gd name="connsiteY6" fmla="*/ 0 h 203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497" h="2032239">
                <a:moveTo>
                  <a:pt x="0" y="0"/>
                </a:moveTo>
                <a:lnTo>
                  <a:pt x="6504497" y="0"/>
                </a:lnTo>
                <a:lnTo>
                  <a:pt x="6504497" y="6484"/>
                </a:lnTo>
                <a:lnTo>
                  <a:pt x="6476264" y="8249"/>
                </a:lnTo>
                <a:cubicBezTo>
                  <a:pt x="3256485" y="247737"/>
                  <a:pt x="760527" y="971301"/>
                  <a:pt x="86067" y="1877235"/>
                </a:cubicBezTo>
                <a:lnTo>
                  <a:pt x="0" y="2032239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6191" y="597242"/>
            <a:ext cx="1305918" cy="18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193" r:id="rId2"/>
    <p:sldLayoutId id="2147484206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80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  <a:lvl2pPr marL="685793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 rot="10800000" flipH="1" flipV="1">
            <a:off x="9436274" y="-1"/>
            <a:ext cx="2748583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743" h="5463677">
                <a:moveTo>
                  <a:pt x="1654379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96743" y="4620"/>
                </a:lnTo>
                <a:lnTo>
                  <a:pt x="1654379" y="5463677"/>
                </a:ln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F264657-4B2C-7A47-95A5-D327466D468F}"/>
              </a:ext>
            </a:extLst>
          </p:cNvPr>
          <p:cNvSpPr/>
          <p:nvPr userDrawn="1"/>
        </p:nvSpPr>
        <p:spPr>
          <a:xfrm>
            <a:off x="10078038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7DEB9-63B0-044C-A3F4-44770C72DA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96448" y="5817721"/>
            <a:ext cx="1644235" cy="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205" r:id="rId2"/>
    <p:sldLayoutId id="2147484207" r:id="rId3"/>
    <p:sldLayoutId id="2147484208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 rot="10800000" flipH="1" flipV="1">
            <a:off x="10251331" y="2"/>
            <a:ext cx="1933525" cy="5987459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743" h="5463677">
                <a:moveTo>
                  <a:pt x="1654379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96743" y="4620"/>
                </a:lnTo>
                <a:lnTo>
                  <a:pt x="1654379" y="5463677"/>
                </a:ln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Rectangle 7"/>
          <p:cNvSpPr/>
          <p:nvPr userDrawn="1"/>
        </p:nvSpPr>
        <p:spPr>
          <a:xfrm>
            <a:off x="0" y="6317617"/>
            <a:ext cx="12184856" cy="538757"/>
          </a:xfrm>
          <a:prstGeom prst="rect">
            <a:avLst/>
          </a:prstGeom>
          <a:solidFill>
            <a:srgbClr val="0031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507E4-1480-5B42-BE0C-80F0536E1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4990"/>
            <a:ext cx="10515600" cy="435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E5CD0623-A49F-594E-B9B1-A035D67A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9CF971-00A6-9D4C-BEFB-C61AD5D59DEB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U.S. Department of Commerce | National Oceanic and Atmospheric Administration | National Marine Fisheries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DE272-B7D5-5E47-8F41-62392D9FBF95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2F96850-84F1-BE46-9F48-6F56FC7C48E4}"/>
              </a:ext>
            </a:extLst>
          </p:cNvPr>
          <p:cNvSpPr/>
          <p:nvPr userDrawn="1"/>
        </p:nvSpPr>
        <p:spPr>
          <a:xfrm>
            <a:off x="10078580" y="0"/>
            <a:ext cx="2124749" cy="6870664"/>
          </a:xfrm>
          <a:custGeom>
            <a:avLst/>
            <a:gdLst>
              <a:gd name="connsiteX0" fmla="*/ 2004484 w 2124749"/>
              <a:gd name="connsiteY0" fmla="*/ 0 h 6870664"/>
              <a:gd name="connsiteX1" fmla="*/ 2124749 w 2124749"/>
              <a:gd name="connsiteY1" fmla="*/ 0 h 6870664"/>
              <a:gd name="connsiteX2" fmla="*/ 2124749 w 2124749"/>
              <a:gd name="connsiteY2" fmla="*/ 6870664 h 6870664"/>
              <a:gd name="connsiteX3" fmla="*/ 0 w 2124749"/>
              <a:gd name="connsiteY3" fmla="*/ 6870664 h 6870664"/>
              <a:gd name="connsiteX4" fmla="*/ 155565 w 2124749"/>
              <a:gd name="connsiteY4" fmla="*/ 6774688 h 6870664"/>
              <a:gd name="connsiteX5" fmla="*/ 1980631 w 2124749"/>
              <a:gd name="connsiteY5" fmla="*/ 312225 h 6870664"/>
              <a:gd name="connsiteX6" fmla="*/ 2004484 w 2124749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749" h="6870664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EAE264-7772-1940-B920-96D8E940A4E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14920" y="5817721"/>
            <a:ext cx="1644235" cy="7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71" r:id="rId2"/>
    <p:sldLayoutId id="2147484163" r:id="rId3"/>
    <p:sldLayoutId id="2147484195" r:id="rId4"/>
    <p:sldLayoutId id="2147484201" r:id="rId5"/>
    <p:sldLayoutId id="2147484175" r:id="rId6"/>
    <p:sldLayoutId id="2147484196" r:id="rId7"/>
    <p:sldLayoutId id="2147484209" r:id="rId8"/>
    <p:sldLayoutId id="2147484210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accent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360" b="0" i="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920" b="0" i="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80" b="0" i="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80" b="0" i="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80" b="0" i="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2BA96B6A-148E-3046-BEE0-D9CC1BD533D0}"/>
              </a:ext>
            </a:extLst>
          </p:cNvPr>
          <p:cNvSpPr/>
          <p:nvPr userDrawn="1"/>
        </p:nvSpPr>
        <p:spPr>
          <a:xfrm>
            <a:off x="512171" y="-1"/>
            <a:ext cx="9570645" cy="3392897"/>
          </a:xfrm>
          <a:custGeom>
            <a:avLst/>
            <a:gdLst>
              <a:gd name="connsiteX0" fmla="*/ 0 w 9570645"/>
              <a:gd name="connsiteY0" fmla="*/ 0 h 3392897"/>
              <a:gd name="connsiteX1" fmla="*/ 9570645 w 9570645"/>
              <a:gd name="connsiteY1" fmla="*/ 0 h 3392897"/>
              <a:gd name="connsiteX2" fmla="*/ 8706778 w 9570645"/>
              <a:gd name="connsiteY2" fmla="*/ 83074 h 3392897"/>
              <a:gd name="connsiteX3" fmla="*/ 127415 w 9570645"/>
              <a:gd name="connsiteY3" fmla="*/ 3132932 h 3392897"/>
              <a:gd name="connsiteX4" fmla="*/ 0 w 9570645"/>
              <a:gd name="connsiteY4" fmla="*/ 3392897 h 3392897"/>
              <a:gd name="connsiteX5" fmla="*/ 0 w 9570645"/>
              <a:gd name="connsiteY5" fmla="*/ 0 h 339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0645" h="3392897">
                <a:moveTo>
                  <a:pt x="0" y="0"/>
                </a:moveTo>
                <a:lnTo>
                  <a:pt x="9570645" y="0"/>
                </a:lnTo>
                <a:lnTo>
                  <a:pt x="8706778" y="83074"/>
                </a:lnTo>
                <a:cubicBezTo>
                  <a:pt x="4369604" y="552913"/>
                  <a:pt x="1063492" y="1708511"/>
                  <a:pt x="127415" y="3132932"/>
                </a:cubicBezTo>
                <a:lnTo>
                  <a:pt x="0" y="339289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9" y="-1"/>
            <a:ext cx="2087936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467F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7552" y="2745344"/>
            <a:ext cx="9204435" cy="212735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F5BF5-9188-DA40-AC0F-D6C1035299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2365" y="402280"/>
            <a:ext cx="2470373" cy="11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202" r:id="rId2"/>
    <p:sldLayoutId id="2147484203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640" kern="1200">
          <a:solidFill>
            <a:srgbClr val="103D7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93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hyperlink" Target="https://github.com/carenbarcelo-NOAA/Spatial-Assessment-Modeling-Workshop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jpe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4068" y="726695"/>
            <a:ext cx="8069981" cy="2387600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  <a:t>Spatial Stock Assessment </a:t>
            </a:r>
            <a:b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Candara Light" panose="020E0502030303020204" pitchFamily="34" charset="0"/>
              </a:rPr>
              <a:t>Methods: International Approaches &amp; Advancements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0984" y="2867160"/>
            <a:ext cx="6262816" cy="1957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000" b="1" dirty="0">
                <a:solidFill>
                  <a:srgbClr val="103D72"/>
                </a:solidFill>
              </a:rPr>
              <a:t>WEBINAR </a:t>
            </a:r>
          </a:p>
          <a:p>
            <a:pPr algn="ctr"/>
            <a:r>
              <a:rPr lang="en-US" sz="3000" b="1" dirty="0">
                <a:solidFill>
                  <a:srgbClr val="103D72"/>
                </a:solidFill>
                <a:latin typeface="Candara Light" panose="020E0502030303020204" pitchFamily="34" charset="0"/>
              </a:rPr>
              <a:t>An Introduction to the Project and Study Design</a:t>
            </a:r>
            <a:endParaRPr lang="en-US" dirty="0">
              <a:solidFill>
                <a:srgbClr val="103D72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dirty="0">
                <a:solidFill>
                  <a:srgbClr val="103D72"/>
                </a:solidFill>
              </a:rPr>
              <a:t>May 17, 2021</a:t>
            </a:r>
            <a:endParaRPr lang="en-US" sz="2000" dirty="0">
              <a:solidFill>
                <a:srgbClr val="103D7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938" y="4794003"/>
            <a:ext cx="8165111" cy="1956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ndara Light" panose="020E0502030303020204" pitchFamily="34" charset="0"/>
              </a:rPr>
              <a:t>Working group: 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Caren Barceló (ECS Fed. in support of NOAA),</a:t>
            </a:r>
            <a:r>
              <a:rPr lang="en-US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Aaron Berger (NOAA),  Jennifer Devine (NIWA), Alistair Dunn (Ocean Enviro.), Daniel 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Goethel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 (NOAA), Simon Hoyle (NIWA), Patrick Lynch (NOAA), Craig Marsh (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UofA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, NIWA), Jeremy McKenzie (NIWA), Sophie 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Mormede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SoFish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)</a:t>
            </a:r>
          </a:p>
          <a:p>
            <a:pPr algn="ctr"/>
            <a:endParaRPr lang="en-US" b="1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andara Light" panose="020E0502030303020204" pitchFamily="34" charset="0"/>
              </a:rPr>
              <a:t>Steering Committee: 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Paul 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DeBryun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 (IOTC), Rich Little (CSIRO) , Pamela Mace (NZ Fisheries), Mark Maunder (IATTC), Rick </a:t>
            </a:r>
            <a:r>
              <a:rPr lang="en-US" dirty="0" err="1">
                <a:solidFill>
                  <a:schemeClr val="bg1"/>
                </a:solidFill>
                <a:latin typeface="Candara Light" panose="020E0502030303020204" pitchFamily="34" charset="0"/>
              </a:rPr>
              <a:t>Methot</a:t>
            </a:r>
            <a:r>
              <a:rPr lang="en-US" dirty="0">
                <a:solidFill>
                  <a:schemeClr val="bg1"/>
                </a:solidFill>
                <a:latin typeface="Candara Light" panose="020E0502030303020204" pitchFamily="34" charset="0"/>
              </a:rPr>
              <a:t> (NOAA), Richard O’Driscoll (NIWA)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D56C39F-A0FD-4960-B231-2086B462DD94}" type="slidenum">
              <a:rPr lang="en-US" smtClean="0"/>
              <a:t>1</a:t>
            </a:fld>
            <a:endParaRPr lang="en-US"/>
          </a:p>
        </p:txBody>
      </p:sp>
      <p:pic>
        <p:nvPicPr>
          <p:cNvPr id="15" name="Picture 14" descr="iot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2"/>
          <a:stretch/>
        </p:blipFill>
        <p:spPr bwMode="auto">
          <a:xfrm>
            <a:off x="197116" y="5489284"/>
            <a:ext cx="1015264" cy="113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:\Users\caren.barcelo\AppData\Local\Microsoft\Windows\INetCache\Content.Word\iattc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 r="6054"/>
          <a:stretch/>
        </p:blipFill>
        <p:spPr bwMode="auto">
          <a:xfrm>
            <a:off x="2126933" y="5772412"/>
            <a:ext cx="865882" cy="679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csi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37" y="5589771"/>
            <a:ext cx="996257" cy="9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6" y="3210411"/>
            <a:ext cx="3146271" cy="12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73" y="112092"/>
            <a:ext cx="10515600" cy="1325880"/>
          </a:xfrm>
        </p:spPr>
        <p:txBody>
          <a:bodyPr/>
          <a:lstStyle/>
          <a:p>
            <a:r>
              <a:rPr lang="en-US" dirty="0"/>
              <a:t>Simulation Experiment: Study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638" y="6519338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08F197-2324-A246-9DAA-CB96FC4409BF}"/>
              </a:ext>
            </a:extLst>
          </p:cNvPr>
          <p:cNvSpPr txBox="1"/>
          <p:nvPr/>
        </p:nvSpPr>
        <p:spPr>
          <a:xfrm>
            <a:off x="6176859" y="2463642"/>
            <a:ext cx="255230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1 simulated dataset  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3A77784-C85C-B044-9A62-E6C8CC6D57E4}"/>
              </a:ext>
            </a:extLst>
          </p:cNvPr>
          <p:cNvSpPr/>
          <p:nvPr/>
        </p:nvSpPr>
        <p:spPr>
          <a:xfrm>
            <a:off x="5719659" y="2738931"/>
            <a:ext cx="914401" cy="1017373"/>
          </a:xfrm>
          <a:prstGeom prst="arc">
            <a:avLst>
              <a:gd name="adj1" fmla="val 10561646"/>
              <a:gd name="adj2" fmla="val 16454424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62FEF6-724A-7544-BF4F-AD0A0DE7861E}"/>
              </a:ext>
            </a:extLst>
          </p:cNvPr>
          <p:cNvSpPr/>
          <p:nvPr/>
        </p:nvSpPr>
        <p:spPr>
          <a:xfrm>
            <a:off x="5360537" y="3093159"/>
            <a:ext cx="410088" cy="50322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3E8A2F32-9E4C-484C-99F0-F849AEEAC211}"/>
              </a:ext>
            </a:extLst>
          </p:cNvPr>
          <p:cNvSpPr/>
          <p:nvPr/>
        </p:nvSpPr>
        <p:spPr>
          <a:xfrm>
            <a:off x="3485790" y="2093250"/>
            <a:ext cx="2113005" cy="2547844"/>
          </a:xfrm>
          <a:prstGeom prst="arc">
            <a:avLst>
              <a:gd name="adj1" fmla="val 2960857"/>
              <a:gd name="adj2" fmla="val 9069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FE061AA-0F81-B542-A000-0152757B0280}"/>
              </a:ext>
            </a:extLst>
          </p:cNvPr>
          <p:cNvSpPr/>
          <p:nvPr/>
        </p:nvSpPr>
        <p:spPr>
          <a:xfrm>
            <a:off x="5089038" y="3972667"/>
            <a:ext cx="410088" cy="50322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325DF5-404B-094A-A198-986288376118}"/>
              </a:ext>
            </a:extLst>
          </p:cNvPr>
          <p:cNvSpPr txBox="1"/>
          <p:nvPr/>
        </p:nvSpPr>
        <p:spPr>
          <a:xfrm>
            <a:off x="3558439" y="2802553"/>
            <a:ext cx="1814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Objective #1:</a:t>
            </a:r>
          </a:p>
          <a:p>
            <a:pPr algn="ctr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Document key decisions made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9161" y="1102569"/>
            <a:ext cx="3091778" cy="2554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Step 1: 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a) Set up assessment in platform of choice with single representative simulated dataset </a:t>
            </a:r>
          </a:p>
          <a:p>
            <a:pPr algn="ctr"/>
            <a:endParaRPr lang="en-US" sz="2000" dirty="0">
              <a:solidFill>
                <a:schemeClr val="accent4">
                  <a:lumMod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b) Document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23430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73" y="112092"/>
            <a:ext cx="10515600" cy="1325880"/>
          </a:xfrm>
        </p:spPr>
        <p:txBody>
          <a:bodyPr/>
          <a:lstStyle/>
          <a:p>
            <a:r>
              <a:rPr lang="en-US" dirty="0"/>
              <a:t>Simulation Experiment: Study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638" y="6519338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406F4098-BF34-714B-A54A-6BE9D8207653}"/>
              </a:ext>
            </a:extLst>
          </p:cNvPr>
          <p:cNvSpPr/>
          <p:nvPr/>
        </p:nvSpPr>
        <p:spPr>
          <a:xfrm>
            <a:off x="2447822" y="1926434"/>
            <a:ext cx="3150973" cy="2891481"/>
          </a:xfrm>
          <a:prstGeom prst="arc">
            <a:avLst>
              <a:gd name="adj1" fmla="val 1955915"/>
              <a:gd name="adj2" fmla="val 1"/>
            </a:avLst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E8A2F32-9E4C-484C-99F0-F849AEEAC211}"/>
              </a:ext>
            </a:extLst>
          </p:cNvPr>
          <p:cNvSpPr/>
          <p:nvPr/>
        </p:nvSpPr>
        <p:spPr>
          <a:xfrm>
            <a:off x="3485790" y="2093250"/>
            <a:ext cx="2113005" cy="2547844"/>
          </a:xfrm>
          <a:prstGeom prst="arc">
            <a:avLst>
              <a:gd name="adj1" fmla="val 2960857"/>
              <a:gd name="adj2" fmla="val 9069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08F197-2324-A246-9DAA-CB96FC4409BF}"/>
              </a:ext>
            </a:extLst>
          </p:cNvPr>
          <p:cNvSpPr txBox="1"/>
          <p:nvPr/>
        </p:nvSpPr>
        <p:spPr>
          <a:xfrm>
            <a:off x="6176859" y="2463642"/>
            <a:ext cx="2443298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Set up model with 1</a:t>
            </a:r>
          </a:p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dataset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A22EEA-75C8-814C-BD7D-3DFB34609826}"/>
              </a:ext>
            </a:extLst>
          </p:cNvPr>
          <p:cNvSpPr txBox="1"/>
          <p:nvPr/>
        </p:nvSpPr>
        <p:spPr>
          <a:xfrm>
            <a:off x="6176860" y="3254314"/>
            <a:ext cx="2443298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99 runs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3A77784-C85C-B044-9A62-E6C8CC6D57E4}"/>
              </a:ext>
            </a:extLst>
          </p:cNvPr>
          <p:cNvSpPr/>
          <p:nvPr/>
        </p:nvSpPr>
        <p:spPr>
          <a:xfrm>
            <a:off x="5719659" y="2738931"/>
            <a:ext cx="914401" cy="1017373"/>
          </a:xfrm>
          <a:prstGeom prst="arc">
            <a:avLst>
              <a:gd name="adj1" fmla="val 10561646"/>
              <a:gd name="adj2" fmla="val 16454424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62FEF6-724A-7544-BF4F-AD0A0DE7861E}"/>
              </a:ext>
            </a:extLst>
          </p:cNvPr>
          <p:cNvSpPr/>
          <p:nvPr/>
        </p:nvSpPr>
        <p:spPr>
          <a:xfrm>
            <a:off x="5360537" y="3093159"/>
            <a:ext cx="410088" cy="50322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FE061AA-0F81-B542-A000-0152757B0280}"/>
              </a:ext>
            </a:extLst>
          </p:cNvPr>
          <p:cNvSpPr/>
          <p:nvPr/>
        </p:nvSpPr>
        <p:spPr>
          <a:xfrm>
            <a:off x="5089038" y="3972667"/>
            <a:ext cx="410088" cy="50322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4F9F26-9B98-864D-A353-76C33EFB0043}"/>
              </a:ext>
            </a:extLst>
          </p:cNvPr>
          <p:cNvSpPr txBox="1"/>
          <p:nvPr/>
        </p:nvSpPr>
        <p:spPr>
          <a:xfrm>
            <a:off x="5598794" y="4184603"/>
            <a:ext cx="388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100 Spatial Assessment Results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325DF5-404B-094A-A198-986288376118}"/>
              </a:ext>
            </a:extLst>
          </p:cNvPr>
          <p:cNvSpPr txBox="1"/>
          <p:nvPr/>
        </p:nvSpPr>
        <p:spPr>
          <a:xfrm>
            <a:off x="3558439" y="2802553"/>
            <a:ext cx="1814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Objective #1:</a:t>
            </a:r>
          </a:p>
          <a:p>
            <a:pPr algn="ctr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Document key decisions made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145CD4E-EB14-A041-A3C4-747479B7634C}"/>
              </a:ext>
            </a:extLst>
          </p:cNvPr>
          <p:cNvSpPr/>
          <p:nvPr/>
        </p:nvSpPr>
        <p:spPr>
          <a:xfrm>
            <a:off x="5659810" y="3269500"/>
            <a:ext cx="741405" cy="558455"/>
          </a:xfrm>
          <a:prstGeom prst="arc">
            <a:avLst>
              <a:gd name="adj1" fmla="val 12105723"/>
              <a:gd name="adj2" fmla="val 17909577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648712" y="1103904"/>
            <a:ext cx="3278525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Step 2: 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a) Run 100 total assessments through platform of choice</a:t>
            </a:r>
          </a:p>
          <a:p>
            <a:pPr algn="ctr"/>
            <a:endParaRPr lang="en-US" sz="2000" dirty="0">
              <a:solidFill>
                <a:schemeClr val="accent4">
                  <a:lumMod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b) Provide standard stock assessment outputs (SSB time series, F,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etc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 Light" panose="020E0502030303020204" pitchFamily="34" charset="0"/>
              </a:rPr>
              <a:t>) for each of the 100 simulated datasets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76D70-14B7-4047-ADE2-7A9D1C63E12D}"/>
              </a:ext>
            </a:extLst>
          </p:cNvPr>
          <p:cNvSpPr txBox="1"/>
          <p:nvPr/>
        </p:nvSpPr>
        <p:spPr>
          <a:xfrm>
            <a:off x="733331" y="5007354"/>
            <a:ext cx="868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Fully spatial disaggregated (5x5 ̊ grid) simulated datasets available upon request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331" y="5401323"/>
            <a:ext cx="603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Observation Error: CPUE, Tagging and Length Frequencies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3331" y="5818323"/>
            <a:ext cx="894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Recruitment stochasticity:  Year class strength and spatial apportionment of recruitment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48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0031162" y="467749"/>
            <a:ext cx="1844890" cy="1900250"/>
            <a:chOff x="9194661" y="1554693"/>
            <a:chExt cx="1844890" cy="1900250"/>
          </a:xfrm>
        </p:grpSpPr>
        <p:sp>
          <p:nvSpPr>
            <p:cNvPr id="15" name="Rounded Rectangle 14"/>
            <p:cNvSpPr/>
            <p:nvPr/>
          </p:nvSpPr>
          <p:spPr>
            <a:xfrm>
              <a:off x="9521256" y="1554693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94661" y="2747057"/>
              <a:ext cx="18448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ndara Light" panose="020E0502030303020204" pitchFamily="34" charset="0"/>
                </a:rPr>
                <a:t>Spatial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150849" y="2167064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150849" y="1554693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521257" y="2163432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BA2C7501-7C7C-4A26-BADD-86761DB10C05}"/>
              </a:ext>
            </a:extLst>
          </p:cNvPr>
          <p:cNvSpPr txBox="1">
            <a:spLocks/>
          </p:cNvSpPr>
          <p:nvPr/>
        </p:nvSpPr>
        <p:spPr>
          <a:xfrm>
            <a:off x="235132" y="138118"/>
            <a:ext cx="10043923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Simulation Experiment: Spatial Design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327102" y="3734434"/>
            <a:ext cx="25387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ndara Light" panose="020E0502030303020204" pitchFamily="34" charset="0"/>
              </a:rPr>
              <a:t>*4 areas encouraged as based on areas defined in operational assessments</a:t>
            </a:r>
          </a:p>
          <a:p>
            <a:pPr algn="ctr"/>
            <a:endParaRPr lang="en-US" sz="1600" dirty="0">
              <a:solidFill>
                <a:schemeClr val="tx2">
                  <a:lumMod val="75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andara Light" panose="020E0502030303020204" pitchFamily="34" charset="0"/>
              </a:rPr>
              <a:t>(alternate area aggregations also welcome)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25081" y="1477995"/>
            <a:ext cx="2671831" cy="1861210"/>
            <a:chOff x="7550970" y="2008119"/>
            <a:chExt cx="2671831" cy="1861210"/>
          </a:xfrm>
        </p:grpSpPr>
        <p:sp>
          <p:nvSpPr>
            <p:cNvPr id="28" name="Rectangle 27"/>
            <p:cNvSpPr/>
            <p:nvPr/>
          </p:nvSpPr>
          <p:spPr>
            <a:xfrm>
              <a:off x="7955011" y="2330231"/>
              <a:ext cx="723548" cy="864143"/>
            </a:xfrm>
            <a:prstGeom prst="rect">
              <a:avLst/>
            </a:prstGeom>
            <a:solidFill>
              <a:srgbClr val="10D3DC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50970" y="2008119"/>
              <a:ext cx="2671831" cy="18612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84049" y="3194374"/>
              <a:ext cx="294510" cy="102229"/>
            </a:xfrm>
            <a:prstGeom prst="rect">
              <a:avLst/>
            </a:prstGeom>
            <a:solidFill>
              <a:srgbClr val="10D3DC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78559" y="2532518"/>
              <a:ext cx="1118353" cy="76408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4050" y="3296603"/>
              <a:ext cx="1206002" cy="51922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957516" y="3570968"/>
              <a:ext cx="426533" cy="25181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17037" y="2561990"/>
              <a:ext cx="543639" cy="35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59880" y="3194374"/>
              <a:ext cx="524168" cy="376594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50970" y="3570969"/>
              <a:ext cx="404042" cy="25022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53614" y="2741334"/>
              <a:ext cx="543639" cy="35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41256" y="3373718"/>
              <a:ext cx="543639" cy="35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R3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84964" y="3199035"/>
              <a:ext cx="543639" cy="35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R2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33331" y="5138115"/>
            <a:ext cx="603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Observation Error: CPUE, Tagging and Length Frequencies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331" y="5555115"/>
            <a:ext cx="888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Recruitment stochasticity:  Year class strength and spatial apportionment of recruitment</a:t>
            </a:r>
            <a:endParaRPr lang="en-US" sz="1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52306" r="36397" b="6214"/>
          <a:stretch/>
        </p:blipFill>
        <p:spPr>
          <a:xfrm>
            <a:off x="485533" y="1942564"/>
            <a:ext cx="5496498" cy="23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1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33331" y="5138115"/>
            <a:ext cx="603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Observation Error: CPUE, Tagging and Length Frequencies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331" y="5555115"/>
            <a:ext cx="894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ndara Light" panose="020E0502030303020204" pitchFamily="34" charset="0"/>
              </a:rPr>
              <a:t>Recruitment stochasticity:  Year class strength and spatial apportionment of recruitment</a:t>
            </a:r>
            <a:endParaRPr lang="en-US" sz="1800" dirty="0"/>
          </a:p>
        </p:txBody>
      </p:sp>
      <p:sp>
        <p:nvSpPr>
          <p:cNvPr id="13" name="Rounded Rectangle 12"/>
          <p:cNvSpPr/>
          <p:nvPr/>
        </p:nvSpPr>
        <p:spPr>
          <a:xfrm>
            <a:off x="10320518" y="534391"/>
            <a:ext cx="1232415" cy="11476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98351" y="1664813"/>
            <a:ext cx="1723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One area</a:t>
            </a:r>
          </a:p>
          <a:p>
            <a:pPr algn="ctr"/>
            <a:endParaRPr lang="en-US" sz="20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35132" y="138118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Simulation Experiment: One Area Design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125081" y="1477995"/>
            <a:ext cx="2671831" cy="1861210"/>
            <a:chOff x="7550970" y="2008119"/>
            <a:chExt cx="2671831" cy="1861210"/>
          </a:xfrm>
        </p:grpSpPr>
        <p:sp>
          <p:nvSpPr>
            <p:cNvPr id="32" name="Rectangle 31"/>
            <p:cNvSpPr/>
            <p:nvPr/>
          </p:nvSpPr>
          <p:spPr>
            <a:xfrm>
              <a:off x="7955011" y="2330231"/>
              <a:ext cx="723548" cy="864143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550970" y="2008119"/>
              <a:ext cx="2671831" cy="18612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84049" y="3194374"/>
              <a:ext cx="294510" cy="102229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678559" y="2532518"/>
              <a:ext cx="1118353" cy="764085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84048" y="3296603"/>
              <a:ext cx="1206004" cy="525361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955011" y="3570969"/>
              <a:ext cx="429721" cy="250995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59880" y="3194374"/>
              <a:ext cx="524168" cy="376594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50970" y="3570969"/>
              <a:ext cx="404042" cy="250226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751301" y="2458495"/>
            <a:ext cx="1412862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R(1+2+3+4)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11618" r="34633" b="46902"/>
          <a:stretch/>
        </p:blipFill>
        <p:spPr>
          <a:xfrm>
            <a:off x="567100" y="2018756"/>
            <a:ext cx="5496498" cy="23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2473" y="112092"/>
            <a:ext cx="10515600" cy="1325880"/>
          </a:xfrm>
        </p:spPr>
        <p:txBody>
          <a:bodyPr/>
          <a:lstStyle/>
          <a:p>
            <a:r>
              <a:rPr lang="en-US" dirty="0"/>
              <a:t>Simulation Experiment: (Base) Study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54519" y="2580820"/>
            <a:ext cx="2345356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* By assessment approach, across model </a:t>
            </a:r>
            <a:r>
              <a:rPr lang="en-US" b="1" u="sng" dirty="0">
                <a:solidFill>
                  <a:schemeClr val="accent4"/>
                </a:solidFill>
              </a:rPr>
              <a:t>categories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11618" r="3848" b="4507"/>
          <a:stretch/>
        </p:blipFill>
        <p:spPr>
          <a:xfrm>
            <a:off x="473996" y="1254940"/>
            <a:ext cx="862584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05" y="228848"/>
            <a:ext cx="10515600" cy="1325880"/>
          </a:xfrm>
        </p:spPr>
        <p:txBody>
          <a:bodyPr/>
          <a:lstStyle/>
          <a:p>
            <a:r>
              <a:rPr lang="en-US" dirty="0"/>
              <a:t>Compiling Results: Requests of Analysts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645124" y="1383020"/>
            <a:ext cx="8450451" cy="456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Standard set of assessment outputs (1 &amp; 4 Area results)</a:t>
            </a:r>
          </a:p>
          <a:p>
            <a:pPr marL="782498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ndara Light" panose="020E0502030303020204" pitchFamily="34" charset="0"/>
              </a:rPr>
              <a:t>Analysts encouraged to explore alternate aggregations/model parameterizations, time permitting</a:t>
            </a:r>
          </a:p>
          <a:p>
            <a:pPr lvl="1"/>
            <a:endParaRPr lang="en-US" sz="2400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Decision point analysis</a:t>
            </a:r>
          </a:p>
          <a:p>
            <a:pPr marL="782498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Candara Light" panose="020E0502030303020204" pitchFamily="34" charset="0"/>
              </a:rPr>
              <a:t>How did model spatial functionality influence decisions?</a:t>
            </a:r>
            <a:endParaRPr lang="en-US" sz="2400" dirty="0">
              <a:latin typeface="Candara Light" panose="020E0502030303020204" pitchFamily="34" charset="0"/>
            </a:endParaRPr>
          </a:p>
          <a:p>
            <a:endParaRPr lang="en-US" sz="2400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Model diagnostics</a:t>
            </a:r>
          </a:p>
          <a:p>
            <a:pPr marL="782498" lvl="1" indent="-342900">
              <a:buFont typeface="Courier New" panose="02070309020205020404" pitchFamily="49" charset="0"/>
              <a:buChar char="o"/>
            </a:pPr>
            <a:r>
              <a:rPr lang="en-US" sz="1730" dirty="0">
                <a:latin typeface="Candara Light" panose="020E0502030303020204" pitchFamily="34" charset="0"/>
              </a:rPr>
              <a:t>How were diagnostic tools used to determine spatial parametrization?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Summary statements given your results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Seminar presentation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2619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68" y="12679"/>
            <a:ext cx="10515600" cy="1325880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site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32113" y="1915886"/>
            <a:ext cx="4223657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947" y="1121285"/>
            <a:ext cx="9102229" cy="560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206965" y="435655"/>
            <a:ext cx="8720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  <a:hlinkClick r:id="rId4"/>
              </a:rPr>
              <a:t>https://github.com/carenbarcelo-NOAA/Spatial-Assessment-Modeling-Workshop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539" y="1460524"/>
            <a:ext cx="28997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Project overview</a:t>
            </a:r>
          </a:p>
          <a:p>
            <a:pPr fontAlgn="base"/>
            <a:endParaRPr lang="en-US" sz="20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Retrieve important files and background material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0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Retrieve simulation data (once available)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0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Participants can email organizers &amp;/or use </a:t>
            </a:r>
            <a:r>
              <a:rPr lang="en-US" sz="2000" dirty="0" err="1">
                <a:latin typeface="Candara Light" panose="020E0502030303020204" pitchFamily="34" charset="0"/>
              </a:rPr>
              <a:t>Github</a:t>
            </a:r>
            <a:r>
              <a:rPr lang="en-US" sz="2000" dirty="0">
                <a:latin typeface="Candara Light" panose="020E0502030303020204" pitchFamily="34" charset="0"/>
              </a:rPr>
              <a:t> issues/team discussions</a:t>
            </a:r>
          </a:p>
        </p:txBody>
      </p:sp>
    </p:spTree>
    <p:extLst>
      <p:ext uri="{BB962C8B-B14F-4D97-AF65-F5344CB8AC3E}">
        <p14:creationId xmlns:p14="http://schemas.microsoft.com/office/powerpoint/2010/main" val="35494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68" y="12679"/>
            <a:ext cx="10515600" cy="1325880"/>
          </a:xfrm>
        </p:spPr>
        <p:txBody>
          <a:bodyPr/>
          <a:lstStyle/>
          <a:p>
            <a:r>
              <a:rPr lang="en-US" dirty="0"/>
              <a:t>Communication (will be key!)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32113" y="1915886"/>
            <a:ext cx="4223657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7288" y="1353217"/>
            <a:ext cx="9490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Email organizers at any time for individual needs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Candara Light" panose="020E0502030303020204" pitchFamily="34" charset="0"/>
              </a:rPr>
              <a:t>Github</a:t>
            </a:r>
            <a:r>
              <a:rPr lang="en-US" sz="2400" dirty="0">
                <a:latin typeface="Candara Light" panose="020E0502030303020204" pitchFamily="34" charset="0"/>
              </a:rPr>
              <a:t> Team Discussions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51811" y="3248832"/>
            <a:ext cx="2095500" cy="2439761"/>
            <a:chOff x="7151811" y="3248832"/>
            <a:chExt cx="2095500" cy="24397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811" y="3497843"/>
              <a:ext cx="2095500" cy="2190750"/>
            </a:xfrm>
            <a:prstGeom prst="rect">
              <a:avLst/>
            </a:prstGeom>
          </p:spPr>
        </p:pic>
        <p:pic>
          <p:nvPicPr>
            <p:cNvPr id="7172" name="Picture 4" descr="Chat box vector design illustration isolated on white background 1843781 -  Download Free Vectors, Clipart Graphics &amp; Vector Ar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6003" b="50529"/>
            <a:stretch/>
          </p:blipFill>
          <p:spPr bwMode="auto">
            <a:xfrm>
              <a:off x="7762322" y="3248832"/>
              <a:ext cx="874479" cy="460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8690404" y="231834"/>
            <a:ext cx="2615609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 Light" panose="020E0502030303020204" pitchFamily="34" charset="0"/>
              </a:rPr>
              <a:t>GITHUB handle: </a:t>
            </a:r>
            <a:r>
              <a:rPr lang="en-US" b="1" dirty="0" err="1">
                <a:solidFill>
                  <a:srgbClr val="2B4BED"/>
                </a:solidFill>
                <a:latin typeface="Candara Light" panose="020E0502030303020204" pitchFamily="34" charset="0"/>
              </a:rPr>
              <a:t>carenbarcelo</a:t>
            </a:r>
            <a:r>
              <a:rPr lang="en-US" b="1" dirty="0">
                <a:solidFill>
                  <a:srgbClr val="2B4BED"/>
                </a:solidFill>
                <a:latin typeface="Candara Light" panose="020E0502030303020204" pitchFamily="34" charset="0"/>
              </a:rPr>
              <a:t>-NOAA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00" y="1025401"/>
            <a:ext cx="11659199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68" y="12679"/>
            <a:ext cx="10515600" cy="1325880"/>
          </a:xfrm>
        </p:spPr>
        <p:txBody>
          <a:bodyPr/>
          <a:lstStyle/>
          <a:p>
            <a:r>
              <a:rPr lang="en-US" dirty="0"/>
              <a:t>Communication (will be key!)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32113" y="1915886"/>
            <a:ext cx="4223657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7288" y="1724648"/>
            <a:ext cx="70505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Email organizers at any time for individual needs</a:t>
            </a:r>
          </a:p>
          <a:p>
            <a:pPr algn="ctr" fontAlgn="base"/>
            <a:r>
              <a:rPr lang="en-US" sz="2400" dirty="0">
                <a:latin typeface="Candara Light" panose="020E0502030303020204" pitchFamily="34" charset="0"/>
              </a:rPr>
              <a:t>(caren.barcelo@noaa.gov)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Candara Light" panose="020E0502030303020204" pitchFamily="34" charset="0"/>
              </a:rPr>
              <a:t>Github</a:t>
            </a:r>
            <a:r>
              <a:rPr lang="en-US" sz="2400" dirty="0">
                <a:latin typeface="Candara Light" panose="020E0502030303020204" pitchFamily="34" charset="0"/>
              </a:rPr>
              <a:t> Team Discussions (during experiment)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Follow up webinars (data details, Q&amp;A with analysts)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Platform-specific teams – coordination/collaboration is encouraged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fontAlgn="base"/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442239" y="2201456"/>
            <a:ext cx="2095500" cy="2439761"/>
            <a:chOff x="7151811" y="3248832"/>
            <a:chExt cx="2095500" cy="24397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811" y="3497843"/>
              <a:ext cx="2095500" cy="2190750"/>
            </a:xfrm>
            <a:prstGeom prst="rect">
              <a:avLst/>
            </a:prstGeom>
          </p:spPr>
        </p:pic>
        <p:pic>
          <p:nvPicPr>
            <p:cNvPr id="7172" name="Picture 4" descr="Chat box vector design illustration isolated on white background 1843781 -  Download Free Vectors, Clipart Graphics &amp; Vector Ar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6003" b="50529"/>
            <a:stretch/>
          </p:blipFill>
          <p:spPr bwMode="auto">
            <a:xfrm>
              <a:off x="7762322" y="3248832"/>
              <a:ext cx="874479" cy="460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63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6" y="0"/>
            <a:ext cx="11059347" cy="1325880"/>
          </a:xfrm>
        </p:spPr>
        <p:txBody>
          <a:bodyPr/>
          <a:lstStyle/>
          <a:p>
            <a:r>
              <a:rPr lang="en-US" dirty="0"/>
              <a:t>Seminars: A Discussion Forum for Your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527739" y="1325880"/>
            <a:ext cx="83739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Candara Light" panose="020E0502030303020204" pitchFamily="34" charset="0"/>
              </a:rPr>
              <a:t>90 minute ‘workshop style’ seminar of simulation results for each analyst/analyst group</a:t>
            </a:r>
          </a:p>
          <a:p>
            <a:pPr marL="1222096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ndara Light" panose="020E0502030303020204" pitchFamily="34" charset="0"/>
              </a:rPr>
              <a:t>45 to 60 minute virtual presentation by each analyst group (or platform group)</a:t>
            </a:r>
          </a:p>
          <a:p>
            <a:pPr marL="1222096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ndara Light" panose="020E0502030303020204" pitchFamily="34" charset="0"/>
              </a:rPr>
              <a:t>30 to 45 minute question and answer and discussion amongst all simulation and guest participants</a:t>
            </a:r>
          </a:p>
          <a:p>
            <a:pPr marL="1222096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ndara Light" panose="020E0502030303020204" pitchFamily="34" charset="0"/>
              </a:rPr>
              <a:t>Best practices/future needs discussion</a:t>
            </a:r>
          </a:p>
          <a:p>
            <a:pPr marL="1222096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ndara Light" panose="020E0502030303020204" pitchFamily="34" charset="0"/>
              </a:rPr>
              <a:t>Seminars will be public and are intended to elicit feedback and discussions on decision point analysis, model diagnostics, and within model comparisons.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3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215853"/>
            <a:ext cx="11941628" cy="1325563"/>
          </a:xfrm>
        </p:spPr>
        <p:txBody>
          <a:bodyPr/>
          <a:lstStyle/>
          <a:p>
            <a:r>
              <a:rPr lang="en-US" dirty="0"/>
              <a:t>Webinar House 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87" y="1541416"/>
            <a:ext cx="9546327" cy="4950823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Please make sure you are muted (thanks!)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Please add questions to chat box &amp; please be succinct!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There will be space for question/answer session in the middle &amp; at the end of the presentation during which time you are welcome to unmute (when prompted).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Webinar is being recorded and provided to participants (along with slide deck) afterwards.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ndara Light" panose="020E0502030303020204" pitchFamily="34" charset="0"/>
              </a:rPr>
              <a:t>Github</a:t>
            </a: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link: </a:t>
            </a:r>
            <a:r>
              <a:rPr lang="en-US" sz="2000" dirty="0">
                <a:solidFill>
                  <a:srgbClr val="7030A0"/>
                </a:solidFill>
                <a:latin typeface="Candara Light" panose="020E0502030303020204" pitchFamily="34" charset="0"/>
              </a:rPr>
              <a:t>https://github.com/carenbarcelo-NOAA/Spatial-Assessment-Modeling-Workshop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1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15360"/>
            <a:ext cx="10515600" cy="1325880"/>
          </a:xfrm>
        </p:spPr>
        <p:txBody>
          <a:bodyPr/>
          <a:lstStyle/>
          <a:p>
            <a:r>
              <a:rPr lang="en-US" dirty="0"/>
              <a:t>Plans for Experiment 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03189" y="1091192"/>
            <a:ext cx="104744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Organizers</a:t>
            </a:r>
            <a:endParaRPr lang="en-US" sz="2400" b="1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Candara Light" panose="020E0502030303020204" pitchFamily="34" charset="0"/>
              </a:rPr>
              <a:t>Organizers:  </a:t>
            </a:r>
            <a:r>
              <a:rPr lang="en-US" sz="2400" dirty="0">
                <a:latin typeface="Candara Light" panose="020E0502030303020204" pitchFamily="34" charset="0"/>
              </a:rPr>
              <a:t>Organize and compile information from each assessment platform 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latin typeface="Candara Light" panose="020E0502030303020204" pitchFamily="34" charset="0"/>
              </a:rPr>
              <a:t>Organizers:  </a:t>
            </a:r>
            <a:r>
              <a:rPr lang="en-US" sz="2400" dirty="0">
                <a:latin typeface="Candara Light" panose="020E0502030303020204" pitchFamily="34" charset="0"/>
              </a:rPr>
              <a:t>Synthesize differences and similarities among model types and across panmictic v. spatial assessment results &amp; summary workshop report.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  <a:p>
            <a:r>
              <a:rPr lang="en-US" sz="2400" b="1" u="sng" dirty="0">
                <a:latin typeface="Candara Light" panose="020E0502030303020204" pitchFamily="34" charset="0"/>
              </a:rPr>
              <a:t>All (analysts &amp; organizers)</a:t>
            </a:r>
            <a:endParaRPr lang="en-US" sz="2400" b="1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Candara Light" panose="020E0502030303020204" pitchFamily="34" charset="0"/>
              </a:rPr>
              <a:t>All: </a:t>
            </a:r>
            <a:r>
              <a:rPr lang="en-US" sz="2400" dirty="0">
                <a:latin typeface="Candara Light" panose="020E0502030303020204" pitchFamily="34" charset="0"/>
              </a:rPr>
              <a:t>Collaboratively develop peer-reviewed workshop synthesis manuscript(s)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ndara Light" panose="020E0502030303020204" pitchFamily="34" charset="0"/>
              </a:rPr>
              <a:t>All those who actively participated in the simulation experiment (and are interested/have time) will be invited to be </a:t>
            </a:r>
            <a:r>
              <a:rPr lang="en-US" sz="2400" b="1" dirty="0">
                <a:latin typeface="Candara Light" panose="020E0502030303020204" pitchFamily="34" charset="0"/>
              </a:rPr>
              <a:t>co-author on synthesis manuscript(s)</a:t>
            </a:r>
            <a:r>
              <a:rPr lang="en-US" sz="2400" dirty="0">
                <a:latin typeface="Candara Light" panose="020E0502030303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In-Person Workshop 2022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89" y="1629423"/>
            <a:ext cx="10515600" cy="4352926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 Discussion of best practices when developing spatial models 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When (TBD; ~ this time 2022)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Where (Details TBD)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 Useful for best practices discussions </a:t>
            </a:r>
          </a:p>
          <a:p>
            <a:pPr marL="0" indent="0"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	@ CAPAM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4" y="2805459"/>
            <a:ext cx="2247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0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ntt_v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0" y="579764"/>
            <a:ext cx="7899068" cy="544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3032" y="15360"/>
            <a:ext cx="10515600" cy="1325880"/>
          </a:xfrm>
        </p:spPr>
        <p:txBody>
          <a:bodyPr/>
          <a:lstStyle/>
          <a:p>
            <a:r>
              <a:rPr lang="en-US" dirty="0"/>
              <a:t>Flexible Timeline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09030" y="1097033"/>
            <a:ext cx="4285913" cy="2710450"/>
            <a:chOff x="6609030" y="1097033"/>
            <a:chExt cx="4285913" cy="271045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6609030" y="1747319"/>
              <a:ext cx="16748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893634" y="2098025"/>
              <a:ext cx="13902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880779" y="2437714"/>
              <a:ext cx="13902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143348" y="2788418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143348" y="3128105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152527" y="3467794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50689" y="3807483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9423831" y="1097033"/>
              <a:ext cx="147111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030A0"/>
                  </a:solidFill>
                  <a:latin typeface="Candara Light" panose="020E0502030303020204" pitchFamily="34" charset="0"/>
                </a:rPr>
                <a:t>Timeline developed to be flexible to individual needs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81976" y="4630644"/>
            <a:ext cx="1708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ndara Light" panose="020E0502030303020204" pitchFamily="34" charset="0"/>
              </a:rPr>
              <a:t>General plan for in-person workshop</a:t>
            </a:r>
          </a:p>
        </p:txBody>
      </p:sp>
      <p:sp>
        <p:nvSpPr>
          <p:cNvPr id="20" name="5-Point Star 19"/>
          <p:cNvSpPr/>
          <p:nvPr/>
        </p:nvSpPr>
        <p:spPr>
          <a:xfrm>
            <a:off x="9064118" y="4909838"/>
            <a:ext cx="239170" cy="2370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grpSp>
          <p:nvGrpSpPr>
            <p:cNvPr id="3" name="Group 2"/>
            <p:cNvGrpSpPr/>
            <p:nvPr/>
          </p:nvGrpSpPr>
          <p:grpSpPr>
            <a:xfrm>
              <a:off x="10272514" y="5138115"/>
              <a:ext cx="1831662" cy="809360"/>
              <a:chOff x="10272514" y="5138115"/>
              <a:chExt cx="1831662" cy="809360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0507851" y="5246176"/>
                <a:ext cx="1596325" cy="701299"/>
              </a:xfrm>
              <a:custGeom>
                <a:avLst/>
                <a:gdLst>
                  <a:gd name="connsiteX0" fmla="*/ 3874 w 1596325"/>
                  <a:gd name="connsiteY0" fmla="*/ 81366 h 701299"/>
                  <a:gd name="connsiteX1" fmla="*/ 0 w 1596325"/>
                  <a:gd name="connsiteY1" fmla="*/ 623807 h 701299"/>
                  <a:gd name="connsiteX2" fmla="*/ 185980 w 1596325"/>
                  <a:gd name="connsiteY2" fmla="*/ 561814 h 701299"/>
                  <a:gd name="connsiteX3" fmla="*/ 360335 w 1596325"/>
                  <a:gd name="connsiteY3" fmla="*/ 623807 h 701299"/>
                  <a:gd name="connsiteX4" fmla="*/ 441702 w 1596325"/>
                  <a:gd name="connsiteY4" fmla="*/ 685800 h 701299"/>
                  <a:gd name="connsiteX5" fmla="*/ 1596325 w 1596325"/>
                  <a:gd name="connsiteY5" fmla="*/ 701299 h 701299"/>
                  <a:gd name="connsiteX6" fmla="*/ 1596325 w 1596325"/>
                  <a:gd name="connsiteY6" fmla="*/ 0 h 701299"/>
                  <a:gd name="connsiteX7" fmla="*/ 3874 w 1596325"/>
                  <a:gd name="connsiteY7" fmla="*/ 81366 h 70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325" h="701299">
                    <a:moveTo>
                      <a:pt x="3874" y="81366"/>
                    </a:moveTo>
                    <a:cubicBezTo>
                      <a:pt x="2583" y="262180"/>
                      <a:pt x="1291" y="442993"/>
                      <a:pt x="0" y="623807"/>
                    </a:cubicBezTo>
                    <a:lnTo>
                      <a:pt x="185980" y="561814"/>
                    </a:lnTo>
                    <a:lnTo>
                      <a:pt x="360335" y="623807"/>
                    </a:lnTo>
                    <a:lnTo>
                      <a:pt x="441702" y="685800"/>
                    </a:lnTo>
                    <a:lnTo>
                      <a:pt x="1596325" y="701299"/>
                    </a:lnTo>
                    <a:lnTo>
                      <a:pt x="1596325" y="0"/>
                    </a:lnTo>
                    <a:lnTo>
                      <a:pt x="3874" y="813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2514" y="5138115"/>
                <a:ext cx="1654723" cy="668689"/>
              </a:xfrm>
              <a:prstGeom prst="rect">
                <a:avLst/>
              </a:prstGeom>
            </p:spPr>
          </p:pic>
        </p:grpSp>
        <p:sp>
          <p:nvSpPr>
            <p:cNvPr id="7" name="Freeform 6"/>
            <p:cNvSpPr/>
            <p:nvPr/>
          </p:nvSpPr>
          <p:spPr>
            <a:xfrm>
              <a:off x="10617104" y="5800454"/>
              <a:ext cx="284557" cy="93696"/>
            </a:xfrm>
            <a:custGeom>
              <a:avLst/>
              <a:gdLst>
                <a:gd name="connsiteX0" fmla="*/ 0 w 284557"/>
                <a:gd name="connsiteY0" fmla="*/ 0 h 93696"/>
                <a:gd name="connsiteX1" fmla="*/ 284557 w 284557"/>
                <a:gd name="connsiteY1" fmla="*/ 24291 h 93696"/>
                <a:gd name="connsiteX2" fmla="*/ 281087 w 284557"/>
                <a:gd name="connsiteY2" fmla="*/ 93696 h 93696"/>
                <a:gd name="connsiteX3" fmla="*/ 173510 w 284557"/>
                <a:gd name="connsiteY3" fmla="*/ 64199 h 93696"/>
                <a:gd name="connsiteX4" fmla="*/ 32967 w 284557"/>
                <a:gd name="connsiteY4" fmla="*/ 39907 h 93696"/>
                <a:gd name="connsiteX5" fmla="*/ 0 w 284557"/>
                <a:gd name="connsiteY5" fmla="*/ 0 h 9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57" h="93696">
                  <a:moveTo>
                    <a:pt x="0" y="0"/>
                  </a:moveTo>
                  <a:lnTo>
                    <a:pt x="284557" y="24291"/>
                  </a:lnTo>
                  <a:lnTo>
                    <a:pt x="281087" y="93696"/>
                  </a:lnTo>
                  <a:lnTo>
                    <a:pt x="173510" y="64199"/>
                  </a:lnTo>
                  <a:lnTo>
                    <a:pt x="32967" y="3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6A9929A-0C1D-3C47-807D-F7E2BA432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554" y="1511795"/>
            <a:ext cx="9418320" cy="1883593"/>
          </a:xfrm>
        </p:spPr>
        <p:txBody>
          <a:bodyPr/>
          <a:lstStyle/>
          <a:p>
            <a:pPr algn="ctr"/>
            <a:r>
              <a:rPr lang="en-US" dirty="0"/>
              <a:t> Brief (big picture) clarifying questions?</a:t>
            </a:r>
          </a:p>
        </p:txBody>
      </p:sp>
    </p:spTree>
    <p:extLst>
      <p:ext uri="{BB962C8B-B14F-4D97-AF65-F5344CB8AC3E}">
        <p14:creationId xmlns:p14="http://schemas.microsoft.com/office/powerpoint/2010/main" val="229221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66" y="-2607"/>
            <a:ext cx="10282734" cy="1325880"/>
          </a:xfrm>
        </p:spPr>
        <p:txBody>
          <a:bodyPr/>
          <a:lstStyle/>
          <a:p>
            <a:r>
              <a:rPr lang="en-US" dirty="0"/>
              <a:t>Brief SPM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pic>
        <p:nvPicPr>
          <p:cNvPr id="1026" name="Picture 2" descr="https://lh4.googleusercontent.com/u98J0iP6Q9bEQFwz_tqKATRHxQAoe3YCm2hRVumplMpipcfRCif3TApqPfx9iWg-D6kHrskyjOSkWJF5qHN84H-U18tiGqTmLN9hlcrDBKdGXC7leLqSnQT8aJ_kHsEdCpxqx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72" y="1221297"/>
            <a:ext cx="1316386" cy="13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46589" y="1674143"/>
            <a:ext cx="6211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Developed at NIWA in mid-2000s to investigate biases with the use of tagging data for the assessment of Antarctic Toothfish in the Ross Sea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Written in C++. Source code is on GitHub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000" dirty="0">
                <a:latin typeface="Candara Light" panose="020E0502030303020204" pitchFamily="34" charset="0"/>
              </a:rPr>
              <a:t>Allows generalized space-time structures, with a range of observation and process types and can:</a:t>
            </a:r>
          </a:p>
          <a:p>
            <a:pPr marL="725348" lvl="1" indent="-285750" fontAlgn="base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andara Light" panose="020E0502030303020204" pitchFamily="34" charset="0"/>
              </a:rPr>
              <a:t>Estimate</a:t>
            </a:r>
            <a:r>
              <a:rPr lang="en-US" sz="2000" dirty="0">
                <a:latin typeface="Candara Light" panose="020E0502030303020204" pitchFamily="34" charset="0"/>
              </a:rPr>
              <a:t> a wide range of free parameters </a:t>
            </a:r>
            <a:endParaRPr lang="en-US" sz="2000" b="1" dirty="0">
              <a:latin typeface="Candara Light" panose="020E0502030303020204" pitchFamily="34" charset="0"/>
            </a:endParaRPr>
          </a:p>
          <a:p>
            <a:pPr lvl="2" fontAlgn="base"/>
            <a:r>
              <a:rPr lang="en-US" sz="2000" dirty="0">
                <a:latin typeface="Candara Light" panose="020E0502030303020204" pitchFamily="34" charset="0"/>
              </a:rPr>
              <a:t>Profile, point estimates, and MCMC using Maximum Likelihood and Bayes</a:t>
            </a:r>
          </a:p>
          <a:p>
            <a:pPr marL="725348" lvl="1" indent="-285750" fontAlgn="base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andara Light" panose="020E0502030303020204" pitchFamily="34" charset="0"/>
              </a:rPr>
              <a:t>Simulate</a:t>
            </a:r>
            <a:r>
              <a:rPr lang="en-US" sz="2000" dirty="0">
                <a:latin typeface="Candara Light" panose="020E0502030303020204" pitchFamily="34" charset="0"/>
              </a:rPr>
              <a:t> observations from a given set of parameters and model structure</a:t>
            </a:r>
            <a:endParaRPr lang="en-US" sz="2000" b="1" dirty="0">
              <a:latin typeface="Candara Light" panose="020E0502030303020204" pitchFamily="34" charset="0"/>
            </a:endParaRPr>
          </a:p>
          <a:p>
            <a:endParaRPr lang="en-US" sz="2000" dirty="0">
              <a:latin typeface="Candara Light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778" y="5673413"/>
            <a:ext cx="1180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ndara Light" panose="020E0502030303020204" pitchFamily="34" charset="0"/>
              </a:rPr>
              <a:t>Dunn, A.; Rasmussen, S.; </a:t>
            </a:r>
            <a:r>
              <a:rPr lang="en-US" sz="1600" dirty="0" err="1">
                <a:latin typeface="Candara Light" panose="020E0502030303020204" pitchFamily="34" charset="0"/>
              </a:rPr>
              <a:t>Mormede</a:t>
            </a:r>
            <a:r>
              <a:rPr lang="en-US" sz="1600" dirty="0">
                <a:latin typeface="Candara Light" panose="020E0502030303020204" pitchFamily="34" charset="0"/>
              </a:rPr>
              <a:t>, S. (2020). Spatial Population Model User Manual, SPM 2.0.3-2020-08-29. </a:t>
            </a:r>
          </a:p>
          <a:p>
            <a:r>
              <a:rPr lang="en-US" sz="1600" dirty="0">
                <a:latin typeface="Candara Light" panose="020E0502030303020204" pitchFamily="34" charset="0"/>
              </a:rPr>
              <a:t>Ocean Environmental Technical Report. Ocean Environmental Ltd. Wellington, New Zealand. 235 p.</a:t>
            </a:r>
          </a:p>
        </p:txBody>
      </p:sp>
      <p:pic>
        <p:nvPicPr>
          <p:cNvPr id="14" name="Picture 2" descr="https://lh5.googleusercontent.com/wj0MOZiqJTF2pLstTpYabBEB3_j8GFjmaC_sET56b6Mxn5U6-fWSyG7AHPYoicAIgUCl7GrfWyrS2TqyfZDBBvZa6XyDww-n-Uu1YlgTD4Jk8OaFSp8P6ru3hIisxZPczlRArv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6" y="2654708"/>
            <a:ext cx="4538170" cy="290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90479" y="506444"/>
            <a:ext cx="44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ndara Light" panose="020E0502030303020204" pitchFamily="34" charset="0"/>
              </a:rPr>
              <a:t>https://github.com/alistairdunn1/SPM</a:t>
            </a:r>
          </a:p>
        </p:txBody>
      </p:sp>
    </p:spTree>
    <p:extLst>
      <p:ext uri="{BB962C8B-B14F-4D97-AF65-F5344CB8AC3E}">
        <p14:creationId xmlns:p14="http://schemas.microsoft.com/office/powerpoint/2010/main" val="4911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0" y="247462"/>
            <a:ext cx="12192000" cy="6760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dirty="0"/>
              <a:t>SPM-built Operating Models</a:t>
            </a:r>
            <a:endParaRPr dirty="0"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0" y="1324800"/>
            <a:ext cx="12192000" cy="10342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Yellowfin Tuna (YFT; </a:t>
            </a:r>
            <a:r>
              <a:rPr lang="en-US" sz="2800" i="1" dirty="0" err="1">
                <a:solidFill>
                  <a:schemeClr val="tx1"/>
                </a:solidFill>
                <a:latin typeface="Candara Light" panose="020E0502030303020204" pitchFamily="34" charset="0"/>
              </a:rPr>
              <a:t>Thunnus</a:t>
            </a:r>
            <a:r>
              <a:rPr lang="en-US" sz="2800" i="1" dirty="0">
                <a:solidFill>
                  <a:schemeClr val="tx1"/>
                </a:solidFill>
                <a:latin typeface="Candara Light" panose="020E0502030303020204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andara Light" panose="020E0502030303020204" pitchFamily="34" charset="0"/>
              </a:rPr>
              <a:t>albacares</a:t>
            </a: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)</a:t>
            </a:r>
            <a:endParaRPr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65919" y="2257039"/>
            <a:ext cx="7712658" cy="2076715"/>
            <a:chOff x="2133927" y="2464311"/>
            <a:chExt cx="7712658" cy="2076715"/>
          </a:xfrm>
        </p:grpSpPr>
        <p:grpSp>
          <p:nvGrpSpPr>
            <p:cNvPr id="77" name="Google Shape;77;p5"/>
            <p:cNvGrpSpPr/>
            <p:nvPr/>
          </p:nvGrpSpPr>
          <p:grpSpPr>
            <a:xfrm>
              <a:off x="2133927" y="2464311"/>
              <a:ext cx="3844320" cy="2076715"/>
              <a:chOff x="4604000" y="1296857"/>
              <a:chExt cx="3950104" cy="2379767"/>
            </a:xfrm>
          </p:grpSpPr>
          <p:pic>
            <p:nvPicPr>
              <p:cNvPr id="78" name="Google Shape;78;p5"/>
              <p:cNvPicPr preferRelativeResize="0"/>
              <p:nvPr/>
            </p:nvPicPr>
            <p:blipFill rotWithShape="1">
              <a:blip r:embed="rId3">
                <a:alphaModFix/>
              </a:blip>
              <a:srcRect l="13226" t="1" r="23145" b="-2220"/>
              <a:stretch/>
            </p:blipFill>
            <p:spPr>
              <a:xfrm>
                <a:off x="4604000" y="1296857"/>
                <a:ext cx="3950104" cy="23797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" name="Google Shape;79;p5"/>
              <p:cNvSpPr txBox="1"/>
              <p:nvPr/>
            </p:nvSpPr>
            <p:spPr>
              <a:xfrm rot="16200000">
                <a:off x="7864793" y="3015666"/>
                <a:ext cx="1020718" cy="252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sz="10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wwf.org</a:t>
                </a:r>
                <a:endParaRPr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6248221" y="2652486"/>
              <a:ext cx="3598364" cy="1811708"/>
              <a:chOff x="4401770" y="2352409"/>
              <a:chExt cx="3598364" cy="1811708"/>
            </a:xfrm>
          </p:grpSpPr>
          <p:pic>
            <p:nvPicPr>
              <p:cNvPr id="86" name="Google Shape;86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647991" y="2352409"/>
                <a:ext cx="3352143" cy="18117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87;p5"/>
              <p:cNvSpPr txBox="1"/>
              <p:nvPr/>
            </p:nvSpPr>
            <p:spPr>
              <a:xfrm rot="16200000">
                <a:off x="4043819" y="2967064"/>
                <a:ext cx="96212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sz="10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Fu et al. 2018</a:t>
                </a:r>
                <a:endParaRPr dirty="0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2543659" y="5149181"/>
            <a:ext cx="6957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400" dirty="0">
                <a:latin typeface="Candara Light" panose="020E0502030303020204" pitchFamily="34" charset="0"/>
              </a:rPr>
              <a:t>Antarctic Toothfish (AT; </a:t>
            </a:r>
            <a:r>
              <a:rPr lang="en-US" sz="2400" i="1" dirty="0" err="1">
                <a:latin typeface="Candara Light" panose="020E0502030303020204" pitchFamily="34" charset="0"/>
              </a:rPr>
              <a:t>Dissostichus</a:t>
            </a:r>
            <a:r>
              <a:rPr lang="en-US" sz="2400" i="1" dirty="0">
                <a:latin typeface="Candara Light" panose="020E0502030303020204" pitchFamily="34" charset="0"/>
              </a:rPr>
              <a:t> </a:t>
            </a:r>
            <a:r>
              <a:rPr lang="en-US" sz="2400" i="1" dirty="0" err="1">
                <a:latin typeface="Candara Light" panose="020E0502030303020204" pitchFamily="34" charset="0"/>
              </a:rPr>
              <a:t>mawsoni</a:t>
            </a:r>
            <a:r>
              <a:rPr lang="en-US" sz="2400" dirty="0">
                <a:latin typeface="Candara Light" panose="020E0502030303020204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15" name="Freeform 14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5" name="Explosion 1 4"/>
          <p:cNvSpPr/>
          <p:nvPr/>
        </p:nvSpPr>
        <p:spPr>
          <a:xfrm>
            <a:off x="1085265" y="4596240"/>
            <a:ext cx="1836461" cy="1519551"/>
          </a:xfrm>
          <a:prstGeom prst="irregularSeal1">
            <a:avLst/>
          </a:prstGeom>
          <a:solidFill>
            <a:srgbClr val="FF9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1421" y="4953471"/>
            <a:ext cx="1404147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Details coming soon!</a:t>
            </a:r>
          </a:p>
        </p:txBody>
      </p:sp>
    </p:spTree>
    <p:extLst>
      <p:ext uri="{BB962C8B-B14F-4D97-AF65-F5344CB8AC3E}">
        <p14:creationId xmlns:p14="http://schemas.microsoft.com/office/powerpoint/2010/main" val="37137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880"/>
          </a:xfrm>
        </p:spPr>
        <p:txBody>
          <a:bodyPr/>
          <a:lstStyle/>
          <a:p>
            <a:pPr algn="ctr"/>
            <a:r>
              <a:rPr lang="en-US" dirty="0"/>
              <a:t>YFT OM &amp; Simulation Set-up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13228" y="903877"/>
            <a:ext cx="2444671" cy="1462746"/>
            <a:chOff x="9734829" y="797431"/>
            <a:chExt cx="2444671" cy="1462746"/>
          </a:xfrm>
        </p:grpSpPr>
        <p:pic>
          <p:nvPicPr>
            <p:cNvPr id="10" name="Google Shape;78;p5"/>
            <p:cNvPicPr preferRelativeResize="0"/>
            <p:nvPr/>
          </p:nvPicPr>
          <p:blipFill rotWithShape="1">
            <a:blip r:embed="rId3">
              <a:alphaModFix/>
            </a:blip>
            <a:srcRect l="13226" t="1" r="23145" b="-2220"/>
            <a:stretch/>
          </p:blipFill>
          <p:spPr>
            <a:xfrm>
              <a:off x="9734829" y="797431"/>
              <a:ext cx="2444671" cy="1456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79;p5"/>
            <p:cNvSpPr txBox="1"/>
            <p:nvPr/>
          </p:nvSpPr>
          <p:spPr>
            <a:xfrm rot="16200000">
              <a:off x="11737695" y="1824623"/>
              <a:ext cx="62492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wwf.org</a:t>
              </a:r>
              <a:endParaRPr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" y="1180657"/>
            <a:ext cx="9182637" cy="50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" y="1180657"/>
            <a:ext cx="9182637" cy="501966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880"/>
          </a:xfrm>
        </p:spPr>
        <p:txBody>
          <a:bodyPr/>
          <a:lstStyle/>
          <a:p>
            <a:pPr algn="ctr"/>
            <a:r>
              <a:rPr lang="en-US" dirty="0"/>
              <a:t>YFT OM &amp; Simulation Set-up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3743" y="1113515"/>
            <a:ext cx="4274077" cy="5153952"/>
            <a:chOff x="633743" y="1113515"/>
            <a:chExt cx="4274077" cy="5153952"/>
          </a:xfrm>
        </p:grpSpPr>
        <p:grpSp>
          <p:nvGrpSpPr>
            <p:cNvPr id="6" name="Group 5"/>
            <p:cNvGrpSpPr/>
            <p:nvPr/>
          </p:nvGrpSpPr>
          <p:grpSpPr>
            <a:xfrm>
              <a:off x="1380653" y="1113515"/>
              <a:ext cx="3527167" cy="5153952"/>
              <a:chOff x="6002202" y="1199663"/>
              <a:chExt cx="3527167" cy="515395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2202" y="1199663"/>
                <a:ext cx="3527167" cy="515395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955517" y="4811533"/>
                <a:ext cx="1620535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ndara Light" panose="020E0502030303020204" pitchFamily="34" charset="0"/>
                  </a:rPr>
                  <a:t>Alistair Dunn, </a:t>
                </a:r>
              </a:p>
              <a:p>
                <a:pPr algn="ctr"/>
                <a:r>
                  <a:rPr lang="en-US" dirty="0">
                    <a:latin typeface="Candara Light" panose="020E0502030303020204" pitchFamily="34" charset="0"/>
                  </a:rPr>
                  <a:t>Simon Hoyle, </a:t>
                </a:r>
              </a:p>
              <a:p>
                <a:pPr algn="ctr"/>
                <a:r>
                  <a:rPr lang="en-US" dirty="0" err="1">
                    <a:latin typeface="Candara Light" panose="020E0502030303020204" pitchFamily="34" charset="0"/>
                  </a:rPr>
                  <a:t>Samik</a:t>
                </a:r>
                <a:r>
                  <a:rPr lang="en-US" dirty="0">
                    <a:latin typeface="Candara Light" panose="020E0502030303020204" pitchFamily="34" charset="0"/>
                  </a:rPr>
                  <a:t> </a:t>
                </a:r>
                <a:r>
                  <a:rPr lang="en-US" dirty="0" err="1">
                    <a:latin typeface="Candara Light" panose="020E0502030303020204" pitchFamily="34" charset="0"/>
                  </a:rPr>
                  <a:t>Datta</a:t>
                </a:r>
                <a:r>
                  <a:rPr lang="en-US" dirty="0">
                    <a:latin typeface="Candara Light" panose="020E0502030303020204" pitchFamily="34" charset="0"/>
                  </a:rPr>
                  <a:t> 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43" y="1161665"/>
              <a:ext cx="1493821" cy="142562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9513228" y="903877"/>
            <a:ext cx="2444671" cy="1462746"/>
            <a:chOff x="9734829" y="797431"/>
            <a:chExt cx="2444671" cy="1462746"/>
          </a:xfrm>
        </p:grpSpPr>
        <p:pic>
          <p:nvPicPr>
            <p:cNvPr id="11" name="Google Shape;78;p5"/>
            <p:cNvPicPr preferRelativeResize="0"/>
            <p:nvPr/>
          </p:nvPicPr>
          <p:blipFill rotWithShape="1">
            <a:blip r:embed="rId6">
              <a:alphaModFix/>
            </a:blip>
            <a:srcRect l="13226" t="1" r="23145" b="-2220"/>
            <a:stretch/>
          </p:blipFill>
          <p:spPr>
            <a:xfrm>
              <a:off x="9734829" y="797431"/>
              <a:ext cx="2444671" cy="1456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79;p5"/>
            <p:cNvSpPr txBox="1"/>
            <p:nvPr/>
          </p:nvSpPr>
          <p:spPr>
            <a:xfrm rot="16200000">
              <a:off x="11737695" y="1824623"/>
              <a:ext cx="62492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wwf.org</a:t>
              </a:r>
              <a:endParaRPr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50" y="-173130"/>
            <a:ext cx="12199749" cy="1325880"/>
          </a:xfrm>
        </p:spPr>
        <p:txBody>
          <a:bodyPr/>
          <a:lstStyle/>
          <a:p>
            <a:pPr algn="ctr"/>
            <a:r>
              <a:rPr lang="en-US" dirty="0"/>
              <a:t>YFT OM: Structural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pic>
        <p:nvPicPr>
          <p:cNvPr id="11" name="Picture 10" descr="C:\Users\caren.barcelo\AppData\Local\Microsoft\Windows\INetCache\Content.Word\totalcatch_barplotbyfleet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6726734" y="1616822"/>
            <a:ext cx="3054762" cy="1382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652103" y="1130888"/>
            <a:ext cx="2748828" cy="4635160"/>
            <a:chOff x="5098059" y="1031067"/>
            <a:chExt cx="2748828" cy="4635160"/>
          </a:xfrm>
        </p:grpSpPr>
        <p:pic>
          <p:nvPicPr>
            <p:cNvPr id="4" name="Picture 3" descr="baseplot_gridwlabels_5regions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7"/>
            <a:stretch/>
          </p:blipFill>
          <p:spPr bwMode="auto">
            <a:xfrm>
              <a:off x="5098059" y="1031067"/>
              <a:ext cx="2748828" cy="285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CPUE_byquarter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4" t="50961"/>
            <a:stretch/>
          </p:blipFill>
          <p:spPr bwMode="auto">
            <a:xfrm>
              <a:off x="5285726" y="3517870"/>
              <a:ext cx="2208227" cy="2148357"/>
            </a:xfrm>
            <a:prstGeom prst="rect">
              <a:avLst/>
            </a:prstGeom>
            <a:noFill/>
          </p:spPr>
        </p:pic>
      </p:grpSp>
      <p:sp>
        <p:nvSpPr>
          <p:cNvPr id="3" name="TextBox 2"/>
          <p:cNvSpPr txBox="1"/>
          <p:nvPr/>
        </p:nvSpPr>
        <p:spPr>
          <a:xfrm>
            <a:off x="2451624" y="944944"/>
            <a:ext cx="333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Spatially Explicit Layers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89090" y="1219231"/>
            <a:ext cx="277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ndara Light" panose="020E0502030303020204" pitchFamily="34" charset="0"/>
              </a:rPr>
              <a:t>7 ‘fisheries’ (by gear type)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2328" y="2873829"/>
            <a:ext cx="335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andara Light" panose="020E0502030303020204" pitchFamily="34" charset="0"/>
              </a:rPr>
              <a:t>Parametric shape of selectivity for each fleet provided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189" y="4840847"/>
            <a:ext cx="3002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andara Light" panose="020E0502030303020204" pitchFamily="34" charset="0"/>
              </a:rPr>
              <a:t>Spatial structure provided and based upon dynamics and data at 5x5 grid cells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83325" y="691085"/>
            <a:ext cx="114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Fishing</a:t>
            </a:r>
          </a:p>
        </p:txBody>
      </p:sp>
      <p:pic>
        <p:nvPicPr>
          <p:cNvPr id="20" name="Picture 19" descr="biologicalparameters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39" b="1955"/>
          <a:stretch/>
        </p:blipFill>
        <p:spPr bwMode="auto">
          <a:xfrm>
            <a:off x="7071641" y="3669045"/>
            <a:ext cx="2212631" cy="21951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888883" y="5826853"/>
            <a:ext cx="2677941" cy="309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andara Light" panose="020E0502030303020204" pitchFamily="34" charset="0"/>
              </a:rPr>
              <a:t>Biological parameters provided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37292" y="3389042"/>
            <a:ext cx="136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Biology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02284" y="1533272"/>
            <a:ext cx="2134920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* Fisheries not by country, just by gear type (6 fisheries + 1 ‘Other’ fishery category)</a:t>
            </a:r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309E2F49-8AB4-4B71-A64B-D7B5992545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t="9098" r="3818" b="28174"/>
          <a:stretch/>
        </p:blipFill>
        <p:spPr>
          <a:xfrm>
            <a:off x="994841" y="2811584"/>
            <a:ext cx="2748564" cy="1913133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1434647" y="3185619"/>
            <a:ext cx="723548" cy="864143"/>
          </a:xfrm>
          <a:prstGeom prst="rect">
            <a:avLst/>
          </a:prstGeom>
          <a:solidFill>
            <a:srgbClr val="10D3DC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30606" y="2863507"/>
            <a:ext cx="2671831" cy="18612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39770" y="1471697"/>
            <a:ext cx="2368046" cy="20739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15261" y="3719920"/>
            <a:ext cx="2132736" cy="1974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63685" y="4049762"/>
            <a:ext cx="294510" cy="102229"/>
          </a:xfrm>
          <a:prstGeom prst="rect">
            <a:avLst/>
          </a:prstGeom>
          <a:solidFill>
            <a:srgbClr val="10D3DC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58195" y="3387906"/>
            <a:ext cx="1118353" cy="764085"/>
          </a:xfrm>
          <a:prstGeom prst="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63686" y="4151991"/>
            <a:ext cx="1206002" cy="519225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37152" y="4426356"/>
            <a:ext cx="426533" cy="251811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96673" y="3417378"/>
            <a:ext cx="543639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39516" y="4049762"/>
            <a:ext cx="524168" cy="41043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30605" y="4460191"/>
            <a:ext cx="416539" cy="216391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50" y="-163870"/>
            <a:ext cx="12199749" cy="1325880"/>
          </a:xfrm>
        </p:spPr>
        <p:txBody>
          <a:bodyPr/>
          <a:lstStyle/>
          <a:p>
            <a:pPr algn="ctr"/>
            <a:r>
              <a:rPr lang="en-US" dirty="0"/>
              <a:t>YFT OM: Structural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60338" y="5140796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358319" y="1447697"/>
            <a:ext cx="546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 Light" panose="020E0502030303020204" pitchFamily="34" charset="0"/>
              </a:rPr>
              <a:t>Habitat based preference functions by age 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0308" y="923818"/>
            <a:ext cx="26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Movement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45075" y="5481446"/>
            <a:ext cx="3601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latin typeface="Candara Light" panose="020E0502030303020204" pitchFamily="34" charset="0"/>
              </a:rPr>
              <a:t>Preference functions used to model movement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53666" y="1820239"/>
            <a:ext cx="203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ndara Light" panose="020E0502030303020204" pitchFamily="34" charset="0"/>
              </a:rPr>
              <a:t>Chlorophyll-a</a:t>
            </a:r>
          </a:p>
        </p:txBody>
      </p:sp>
      <p:pic>
        <p:nvPicPr>
          <p:cNvPr id="5124" name="Picture 4" descr="https://lh4.googleusercontent.com/fjbOmsx0WsaIK9JFDwL8ZMx1Is5EMttuCuvh1d2MpumiE2iZlMI63zxQX-h-G5crifBdXAvJ2rHKo5X8Qgux3GpsEJaDRBgo4tVarAT6h-g8bNRmBK5MORvSYHwjE9yEs3Hbi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0627" r="3937" b="12526"/>
          <a:stretch/>
        </p:blipFill>
        <p:spPr bwMode="auto">
          <a:xfrm>
            <a:off x="1029999" y="2303448"/>
            <a:ext cx="3115930" cy="25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4.googleusercontent.com/PS6OxyCeqMu8AYBr0qbqNIMpAfXWTnaVNXfrQ547mTrzT_rY5knz2GK5zWORvT0DlIEjEG-bfzahXWJCYlfiM_NbTOlFrcrBGSoJ9qjMKASnKGzN0PMQgLrQ1-BsQa9eHv1nu3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10" y="2044433"/>
            <a:ext cx="3244828" cy="29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46821" y="1999732"/>
            <a:ext cx="203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ndara Light" panose="020E0502030303020204" pitchFamily="34" charset="0"/>
              </a:rPr>
              <a:t>Sea surface temperature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77177" y="5046993"/>
            <a:ext cx="573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ndara Light" panose="020E0502030303020204" pitchFamily="34" charset="0"/>
              </a:rPr>
              <a:t>&amp; Linear distance between locations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4407" y="1393647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ndara Light" panose="020E0502030303020204" pitchFamily="34" charset="0"/>
              </a:rPr>
              <a:t>mature or </a:t>
            </a:r>
          </a:p>
          <a:p>
            <a:pPr algn="ctr"/>
            <a:r>
              <a:rPr lang="en-US" sz="1200" b="1" dirty="0">
                <a:latin typeface="Candara Light" panose="020E0502030303020204" pitchFamily="34" charset="0"/>
              </a:rPr>
              <a:t>immature</a:t>
            </a:r>
          </a:p>
          <a:p>
            <a:pPr algn="ctr"/>
            <a:endParaRPr lang="en-US" sz="1200" b="1" dirty="0"/>
          </a:p>
        </p:txBody>
      </p:sp>
      <p:sp>
        <p:nvSpPr>
          <p:cNvPr id="29" name="Left Brace 28"/>
          <p:cNvSpPr/>
          <p:nvPr/>
        </p:nvSpPr>
        <p:spPr>
          <a:xfrm>
            <a:off x="6797590" y="1417594"/>
            <a:ext cx="155448" cy="4527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>
            <a:off x="7548943" y="1412327"/>
            <a:ext cx="132796" cy="4558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93138" y="2184617"/>
            <a:ext cx="3917570" cy="27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880"/>
          </a:xfrm>
        </p:spPr>
        <p:txBody>
          <a:bodyPr/>
          <a:lstStyle/>
          <a:p>
            <a:r>
              <a:rPr lang="en-US" dirty="0"/>
              <a:t>Outline of Webinar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151" y="894706"/>
            <a:ext cx="7004363" cy="533202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b="1" i="1" dirty="0">
                <a:solidFill>
                  <a:schemeClr val="tx1"/>
                </a:solidFill>
                <a:latin typeface="Candara Light" panose="020E0502030303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Objectives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General outline of experimental design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Plans for results (what is in it for you?)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Question &amp; Answer (big picture Q’s)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Description of OM and datasets</a:t>
            </a:r>
          </a:p>
          <a:p>
            <a:pPr lvl="1">
              <a:buClrTx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SPM simulator background</a:t>
            </a:r>
          </a:p>
          <a:p>
            <a:pPr lvl="1">
              <a:buClrTx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Description of yellowfin tuna operating model</a:t>
            </a:r>
          </a:p>
          <a:p>
            <a:pPr lvl="1">
              <a:buClrTx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</a:rPr>
              <a:t>Datasets being provided to analysts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ndara Light" panose="020E0502030303020204" pitchFamily="34" charset="0"/>
              </a:rPr>
              <a:t>Github</a:t>
            </a: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Communication during experiment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Question &amp; Answer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11" name="Freeform 10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5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22" y="365760"/>
            <a:ext cx="10515600" cy="1325880"/>
          </a:xfrm>
        </p:spPr>
        <p:txBody>
          <a:bodyPr>
            <a:normAutofit/>
          </a:bodyPr>
          <a:lstStyle/>
          <a:p>
            <a:r>
              <a:rPr lang="en-US" dirty="0"/>
              <a:t>YFT OM: Data Sources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9" name="Freeform 8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26203" y="1651820"/>
            <a:ext cx="90268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Catch by fleet </a:t>
            </a:r>
            <a:r>
              <a:rPr lang="en-US" sz="2400" b="1" dirty="0">
                <a:latin typeface="Candara Light" panose="020E0502030303020204" pitchFamily="34" charset="0"/>
              </a:rPr>
              <a:t>and area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b="1" dirty="0">
              <a:latin typeface="Candara Light" panose="020E0502030303020204" pitchFamily="34" charset="0"/>
            </a:endParaRPr>
          </a:p>
          <a:p>
            <a:pPr fontAlgn="base"/>
            <a:endParaRPr lang="en-US" sz="2400" b="1" dirty="0">
              <a:latin typeface="Candara Light" panose="020E0502030303020204" pitchFamily="34" charset="0"/>
            </a:endParaRPr>
          </a:p>
          <a:p>
            <a:pPr fontAlgn="base"/>
            <a:endParaRPr lang="en-US" sz="2400" b="1" dirty="0">
              <a:latin typeface="Candara Light" panose="020E0502030303020204" pitchFamily="34" charset="0"/>
            </a:endParaRPr>
          </a:p>
          <a:p>
            <a:pPr fontAlgn="base"/>
            <a:endParaRPr lang="en-US" sz="800" b="1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Standardized CPUE indices for </a:t>
            </a:r>
          </a:p>
          <a:p>
            <a:pPr fontAlgn="base"/>
            <a:r>
              <a:rPr lang="en-US" sz="2400" dirty="0">
                <a:latin typeface="Candara Light" panose="020E0502030303020204" pitchFamily="34" charset="0"/>
              </a:rPr>
              <a:t>Pelagic Longline fleet </a:t>
            </a:r>
            <a:r>
              <a:rPr lang="en-US" sz="2400" b="1" dirty="0">
                <a:latin typeface="Candara Light" panose="020E0502030303020204" pitchFamily="34" charset="0"/>
              </a:rPr>
              <a:t>by area</a:t>
            </a:r>
          </a:p>
          <a:p>
            <a:pPr fontAlgn="base"/>
            <a:endParaRPr lang="en-US" sz="2400" b="1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b="1" dirty="0">
              <a:latin typeface="Candara Light" panose="020E0502030303020204" pitchFamily="34" charset="0"/>
            </a:endParaRPr>
          </a:p>
          <a:p>
            <a:pPr fontAlgn="base"/>
            <a:endParaRPr lang="en-US" sz="2400" b="1" dirty="0">
              <a:latin typeface="Candara Light" panose="020E0502030303020204" pitchFamily="34" charset="0"/>
            </a:endParaRPr>
          </a:p>
          <a:p>
            <a:pPr fontAlgn="base"/>
            <a:endParaRPr lang="en-US" sz="800" b="1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Length compositions by fleet </a:t>
            </a:r>
            <a:r>
              <a:rPr lang="en-US" sz="2400" b="1" dirty="0">
                <a:latin typeface="Candara Light" panose="020E0502030303020204" pitchFamily="34" charset="0"/>
              </a:rPr>
              <a:t>and area</a:t>
            </a:r>
          </a:p>
          <a:p>
            <a:pPr fontAlgn="base"/>
            <a:r>
              <a:rPr lang="en-US" sz="2400" dirty="0">
                <a:latin typeface="Candara Light" panose="020E0502030303020204" pitchFamily="34" charset="0"/>
              </a:rPr>
              <a:t> </a:t>
            </a:r>
          </a:p>
        </p:txBody>
      </p:sp>
      <p:pic>
        <p:nvPicPr>
          <p:cNvPr id="12" name="Picture 11" descr="C:\Users\caren.barcelo\AppData\Local\Microsoft\Windows\INetCache\Content.Word\tagreleaserecapt_movemen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49" y="2471469"/>
            <a:ext cx="3958322" cy="36241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299978" y="1899380"/>
            <a:ext cx="4340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Tagging data (mark-recovery)</a:t>
            </a:r>
          </a:p>
          <a:p>
            <a:endParaRPr lang="en-US" sz="2400" dirty="0">
              <a:latin typeface="Candara Light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520" y="2084046"/>
            <a:ext cx="4260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Observation Error: NONE (assumed precise known catch from simulation)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Not by country, but different gear types (PS, LL,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etc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37" y="4045847"/>
            <a:ext cx="4833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Observation Error:  Simulation lognormal likelihood CV =0.2. Standardized &amp; regionally weighted by abundance following Hoyle &amp; Langley (2020)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137" y="557814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Observation Error: Simulation multinomial likelihood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0663" y="4407019"/>
            <a:ext cx="32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Observation Error: Simulation binomial likelihood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177430" y="129995"/>
            <a:ext cx="1844890" cy="1592474"/>
            <a:chOff x="9194661" y="1554693"/>
            <a:chExt cx="1844890" cy="1592474"/>
          </a:xfrm>
        </p:grpSpPr>
        <p:sp>
          <p:nvSpPr>
            <p:cNvPr id="19" name="Rounded Rectangle 18"/>
            <p:cNvSpPr/>
            <p:nvPr/>
          </p:nvSpPr>
          <p:spPr>
            <a:xfrm>
              <a:off x="9521256" y="1554693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94661" y="2747057"/>
              <a:ext cx="1844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ndara Light" panose="020E0502030303020204" pitchFamily="34" charset="0"/>
                </a:rPr>
                <a:t>Spatial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0150849" y="2167064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150849" y="1554693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521257" y="2163432"/>
              <a:ext cx="550891" cy="51038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8384972" y="146596"/>
            <a:ext cx="1602463" cy="11695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68404" y="1364448"/>
            <a:ext cx="205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One Area</a:t>
            </a:r>
          </a:p>
          <a:p>
            <a:pPr algn="ctr"/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31711" y="622681"/>
            <a:ext cx="45719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803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982"/>
            <a:ext cx="12191999" cy="1325880"/>
          </a:xfrm>
        </p:spPr>
        <p:txBody>
          <a:bodyPr/>
          <a:lstStyle/>
          <a:p>
            <a:pPr algn="ctr"/>
            <a:r>
              <a:rPr lang="en-US" dirty="0"/>
              <a:t>YFT OM: Structural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13" name="Freeform 12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398147" y="3937069"/>
            <a:ext cx="4837394" cy="1956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 Light" panose="020E0502030303020204" pitchFamily="34" charset="0"/>
              </a:rPr>
              <a:t>Spatial stochasticity in average recruitment apportionment:</a:t>
            </a:r>
          </a:p>
          <a:p>
            <a:pPr algn="ctr"/>
            <a:endParaRPr lang="en-US" dirty="0">
              <a:latin typeface="Candara Light" panose="020E0502030303020204" pitchFamily="34" charset="0"/>
            </a:endParaRPr>
          </a:p>
          <a:p>
            <a:pPr algn="ctr"/>
            <a:r>
              <a:rPr lang="en-US" dirty="0">
                <a:latin typeface="Candara Light" panose="020E0502030303020204" pitchFamily="34" charset="0"/>
              </a:rPr>
              <a:t>Gaussian correlated random fields</a:t>
            </a:r>
          </a:p>
          <a:p>
            <a:pPr algn="ctr"/>
            <a:r>
              <a:rPr lang="en-US" dirty="0">
                <a:latin typeface="Candara Light" panose="020E0502030303020204" pitchFamily="34" charset="0"/>
              </a:rPr>
              <a:t>Generated 100 grid replications for each of the 256 model time steps (quarters)</a:t>
            </a:r>
          </a:p>
          <a:p>
            <a:pPr algn="ctr"/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1368" y="1735441"/>
            <a:ext cx="3857929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 Light" panose="020E0502030303020204" pitchFamily="34" charset="0"/>
              </a:rPr>
              <a:t>Temporal stochasticity in recruitment: </a:t>
            </a:r>
          </a:p>
          <a:p>
            <a:pPr algn="ctr"/>
            <a:endParaRPr lang="en-US" dirty="0">
              <a:latin typeface="Candara Light" panose="020E0502030303020204" pitchFamily="34" charset="0"/>
            </a:endParaRPr>
          </a:p>
          <a:p>
            <a:pPr algn="ctr"/>
            <a:r>
              <a:rPr lang="en-US" dirty="0">
                <a:latin typeface="Candara Light" panose="020E0502030303020204" pitchFamily="34" charset="0"/>
              </a:rPr>
              <a:t>Log normally distributed recruitment deviations Generated 100 replications of 256 time steps (quarters)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26761" y="3569813"/>
            <a:ext cx="27471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31448" y="1084825"/>
            <a:ext cx="8019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ndara Light" panose="020E0502030303020204" pitchFamily="34" charset="0"/>
              </a:rPr>
              <a:t>Incorporated recruitment stochasticity (spatial &amp; temporal)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331448" y="3247207"/>
            <a:ext cx="2702892" cy="2871673"/>
            <a:chOff x="768036" y="3371195"/>
            <a:chExt cx="2702892" cy="2871673"/>
          </a:xfrm>
        </p:grpSpPr>
        <p:grpSp>
          <p:nvGrpSpPr>
            <p:cNvPr id="10" name="Group 9"/>
            <p:cNvGrpSpPr/>
            <p:nvPr/>
          </p:nvGrpSpPr>
          <p:grpSpPr>
            <a:xfrm>
              <a:off x="768036" y="3569710"/>
              <a:ext cx="2702892" cy="2673158"/>
              <a:chOff x="3084724" y="1309698"/>
              <a:chExt cx="5525876" cy="552587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4724" y="1309698"/>
                <a:ext cx="5525876" cy="552587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338111" y="1994053"/>
                <a:ext cx="297455" cy="407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60353" y="6114170"/>
                <a:ext cx="4756533" cy="242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1138200" y="3371195"/>
              <a:ext cx="2168278" cy="464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https://lh5.googleusercontent.com/vbYuCK3p5OGGmupU8rZWqcNi0sRrXB94Yyb4d9-6f1UQoSbEhbdcWeh7VpcSEokxv_NvNLfs9xhG0QvBQQ0LRGIyDVkuKwUAsDM2YC5Oh7NT05lkNnP-XC3oSiytNkxxd5fYNm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6" r="3263"/>
          <a:stretch/>
        </p:blipFill>
        <p:spPr bwMode="auto">
          <a:xfrm>
            <a:off x="2091462" y="1600405"/>
            <a:ext cx="3114970" cy="20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68" y="365760"/>
            <a:ext cx="10515600" cy="1325880"/>
          </a:xfrm>
        </p:spPr>
        <p:txBody>
          <a:bodyPr/>
          <a:lstStyle/>
          <a:p>
            <a:r>
              <a:rPr lang="en-US" dirty="0"/>
              <a:t>Data file formats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pic>
        <p:nvPicPr>
          <p:cNvPr id="4098" name="Picture 2" descr="https://lh4.googleusercontent.com/P9SiQkgS5Iwj0BR5d6KDmagwre6ggbnMGU89vDf73YeKkr6D6HD2UuS0eN9A57htjrDDuqVYtI1p5GtlGimZ7WCuRHDF0dxsAxWnFGKFd-thoAdBuIebiM-qtO7Q_xnDFV8CxV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8" b="7800"/>
          <a:stretch/>
        </p:blipFill>
        <p:spPr bwMode="auto">
          <a:xfrm>
            <a:off x="5985294" y="869028"/>
            <a:ext cx="5855096" cy="362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7421" y="1837003"/>
            <a:ext cx="9638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Well commented text files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Files will generally follow, or be similar to,</a:t>
            </a:r>
          </a:p>
          <a:p>
            <a:pPr fontAlgn="base"/>
            <a:r>
              <a:rPr lang="en-US" sz="2400" dirty="0">
                <a:latin typeface="Candara Light" panose="020E0502030303020204" pitchFamily="34" charset="0"/>
              </a:rPr>
              <a:t>       stock synthesis input </a:t>
            </a:r>
            <a:r>
              <a:rPr lang="en-US" sz="2400" dirty="0" err="1">
                <a:latin typeface="Candara Light" panose="020E0502030303020204" pitchFamily="34" charset="0"/>
              </a:rPr>
              <a:t>data.ss</a:t>
            </a:r>
            <a:r>
              <a:rPr lang="en-US" sz="2400" dirty="0">
                <a:latin typeface="Candara Light" panose="020E0502030303020204" pitchFamily="34" charset="0"/>
              </a:rPr>
              <a:t> / .</a:t>
            </a:r>
            <a:r>
              <a:rPr lang="en-US" sz="2400" dirty="0" err="1">
                <a:latin typeface="Candara Light" panose="020E0502030303020204" pitchFamily="34" charset="0"/>
              </a:rPr>
              <a:t>Rdata</a:t>
            </a: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sz="2400" dirty="0">
              <a:latin typeface="Candara Light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2400" dirty="0">
                <a:latin typeface="Candara Light" panose="020E0502030303020204" pitchFamily="34" charset="0"/>
              </a:rPr>
              <a:t>Reach out for clarifications or assistance!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16723" y="4995902"/>
            <a:ext cx="9749034" cy="9735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422" y="5041728"/>
            <a:ext cx="9513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 Light" panose="020E0502030303020204" pitchFamily="34" charset="0"/>
              </a:rPr>
              <a:t>Also, please reach out to the organizers if you would like the data in other aggregations/ways and we can work with you!</a:t>
            </a:r>
          </a:p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390929" y="4379765"/>
            <a:ext cx="3043825" cy="3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Model time steps - quarters</a:t>
            </a:r>
          </a:p>
        </p:txBody>
      </p:sp>
    </p:spTree>
    <p:extLst>
      <p:ext uri="{BB962C8B-B14F-4D97-AF65-F5344CB8AC3E}">
        <p14:creationId xmlns:p14="http://schemas.microsoft.com/office/powerpoint/2010/main" val="32161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03189" y="1284702"/>
            <a:ext cx="9606308" cy="4312123"/>
          </a:xfrm>
        </p:spPr>
        <p:txBody>
          <a:bodyPr>
            <a:noAutofit/>
          </a:bodyPr>
          <a:lstStyle/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#1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Discuss best practices in spatial model development by exploring the decision-points an analyst encounters for each platform</a:t>
            </a:r>
            <a:r>
              <a:rPr lang="en-US" sz="2400" dirty="0">
                <a:solidFill>
                  <a:srgbClr val="002060"/>
                </a:solidFill>
                <a:latin typeface="Candara Light" panose="020E0502030303020204" pitchFamily="34" charset="0"/>
              </a:rPr>
              <a:t>.</a:t>
            </a:r>
          </a:p>
          <a:p>
            <a:pPr marL="0" indent="0" fontAlgn="base">
              <a:buClrTx/>
              <a:buNone/>
            </a:pPr>
            <a:r>
              <a:rPr lang="en-US" sz="2400" dirty="0">
                <a:solidFill>
                  <a:srgbClr val="002060"/>
                </a:solidFill>
                <a:latin typeface="Candara Light" panose="020E0502030303020204" pitchFamily="34" charset="0"/>
              </a:rPr>
              <a:t> </a:t>
            </a:r>
          </a:p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#2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Evaluate </a:t>
            </a:r>
            <a:r>
              <a:rPr lang="en-US" sz="2400" b="1" dirty="0">
                <a:solidFill>
                  <a:srgbClr val="003155"/>
                </a:solidFill>
                <a:latin typeface="Candara Light" panose="020E0502030303020204" pitchFamily="34" charset="0"/>
              </a:rPr>
              <a:t>within-platform performance and the impacts of different spatial configurations 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by comparing spatial and spatially aggregated models; and</a:t>
            </a:r>
          </a:p>
          <a:p>
            <a:pPr marL="0" indent="0" fontAlgn="base">
              <a:buClrTx/>
              <a:buNone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#3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Explore general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performance across different </a:t>
            </a:r>
            <a:r>
              <a:rPr lang="en-US" sz="2400" b="1" u="sng" dirty="0">
                <a:solidFill>
                  <a:srgbClr val="002060"/>
                </a:solidFill>
                <a:latin typeface="Candara Light" panose="020E0502030303020204" pitchFamily="34" charset="0"/>
              </a:rPr>
              <a:t>categories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of spatial models (e.g., non-spatial, spatially-implicit, spatially-stratified, and fully spatiotemporal)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by comparing bias and precision across the broad categories. *No ranking of platforms!</a:t>
            </a:r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4275" y="16340"/>
            <a:ext cx="10515600" cy="132588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66270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ntt_v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0" y="579764"/>
            <a:ext cx="7899068" cy="544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7" name="Freeform 6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3032" y="15360"/>
            <a:ext cx="10515600" cy="1325880"/>
          </a:xfrm>
        </p:spPr>
        <p:txBody>
          <a:bodyPr/>
          <a:lstStyle/>
          <a:p>
            <a:r>
              <a:rPr lang="en-US" dirty="0"/>
              <a:t>Flexible Timeline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09030" y="1097033"/>
            <a:ext cx="4285913" cy="2710450"/>
            <a:chOff x="6609030" y="1097033"/>
            <a:chExt cx="4285913" cy="271045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6609030" y="1747319"/>
              <a:ext cx="16748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893634" y="2098025"/>
              <a:ext cx="13902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880779" y="2437714"/>
              <a:ext cx="13902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143348" y="2788418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143348" y="3128105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152527" y="3467794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50689" y="3807483"/>
              <a:ext cx="11405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9423831" y="1097033"/>
              <a:ext cx="147111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030A0"/>
                  </a:solidFill>
                  <a:latin typeface="Candara Light" panose="020E0502030303020204" pitchFamily="34" charset="0"/>
                </a:rPr>
                <a:t>Timeline developed to be flexible to individual needs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81976" y="4630644"/>
            <a:ext cx="1708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ndara Light" panose="020E0502030303020204" pitchFamily="34" charset="0"/>
              </a:rPr>
              <a:t>General plan for in-person workshop</a:t>
            </a:r>
          </a:p>
        </p:txBody>
      </p:sp>
      <p:sp>
        <p:nvSpPr>
          <p:cNvPr id="20" name="5-Point Star 19"/>
          <p:cNvSpPr/>
          <p:nvPr/>
        </p:nvSpPr>
        <p:spPr>
          <a:xfrm>
            <a:off x="9064118" y="4909838"/>
            <a:ext cx="239170" cy="2370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9929A-0C1D-3C47-807D-F7E2BA432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8429"/>
            <a:ext cx="12192000" cy="2828595"/>
          </a:xfrm>
          <a:noFill/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ndara Light" panose="020E0502030303020204" pitchFamily="34" charset="0"/>
              </a:rPr>
              <a:t>Thank you! </a:t>
            </a: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  <a:t>Please email us if you have any questions/comments/concerns.</a:t>
            </a: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  <a:t>Email: caren.barcelo@noaa.gov</a:t>
            </a: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b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Candara Light" panose="020E0502030303020204" pitchFamily="34" charset="0"/>
              </a:rPr>
              <a:t>We look forward to working with you!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grpSp>
          <p:nvGrpSpPr>
            <p:cNvPr id="3" name="Group 2"/>
            <p:cNvGrpSpPr/>
            <p:nvPr/>
          </p:nvGrpSpPr>
          <p:grpSpPr>
            <a:xfrm>
              <a:off x="10272514" y="5138115"/>
              <a:ext cx="1831662" cy="809360"/>
              <a:chOff x="10272514" y="5138115"/>
              <a:chExt cx="1831662" cy="809360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0507851" y="5246176"/>
                <a:ext cx="1596325" cy="701299"/>
              </a:xfrm>
              <a:custGeom>
                <a:avLst/>
                <a:gdLst>
                  <a:gd name="connsiteX0" fmla="*/ 3874 w 1596325"/>
                  <a:gd name="connsiteY0" fmla="*/ 81366 h 701299"/>
                  <a:gd name="connsiteX1" fmla="*/ 0 w 1596325"/>
                  <a:gd name="connsiteY1" fmla="*/ 623807 h 701299"/>
                  <a:gd name="connsiteX2" fmla="*/ 185980 w 1596325"/>
                  <a:gd name="connsiteY2" fmla="*/ 561814 h 701299"/>
                  <a:gd name="connsiteX3" fmla="*/ 360335 w 1596325"/>
                  <a:gd name="connsiteY3" fmla="*/ 623807 h 701299"/>
                  <a:gd name="connsiteX4" fmla="*/ 441702 w 1596325"/>
                  <a:gd name="connsiteY4" fmla="*/ 685800 h 701299"/>
                  <a:gd name="connsiteX5" fmla="*/ 1596325 w 1596325"/>
                  <a:gd name="connsiteY5" fmla="*/ 701299 h 701299"/>
                  <a:gd name="connsiteX6" fmla="*/ 1596325 w 1596325"/>
                  <a:gd name="connsiteY6" fmla="*/ 0 h 701299"/>
                  <a:gd name="connsiteX7" fmla="*/ 3874 w 1596325"/>
                  <a:gd name="connsiteY7" fmla="*/ 81366 h 70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325" h="701299">
                    <a:moveTo>
                      <a:pt x="3874" y="81366"/>
                    </a:moveTo>
                    <a:cubicBezTo>
                      <a:pt x="2583" y="262180"/>
                      <a:pt x="1291" y="442993"/>
                      <a:pt x="0" y="623807"/>
                    </a:cubicBezTo>
                    <a:lnTo>
                      <a:pt x="185980" y="561814"/>
                    </a:lnTo>
                    <a:lnTo>
                      <a:pt x="360335" y="623807"/>
                    </a:lnTo>
                    <a:lnTo>
                      <a:pt x="441702" y="685800"/>
                    </a:lnTo>
                    <a:lnTo>
                      <a:pt x="1596325" y="701299"/>
                    </a:lnTo>
                    <a:lnTo>
                      <a:pt x="1596325" y="0"/>
                    </a:lnTo>
                    <a:lnTo>
                      <a:pt x="3874" y="813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2514" y="5138115"/>
                <a:ext cx="1654723" cy="668689"/>
              </a:xfrm>
              <a:prstGeom prst="rect">
                <a:avLst/>
              </a:prstGeom>
            </p:spPr>
          </p:pic>
        </p:grpSp>
        <p:sp>
          <p:nvSpPr>
            <p:cNvPr id="7" name="Freeform 6"/>
            <p:cNvSpPr/>
            <p:nvPr/>
          </p:nvSpPr>
          <p:spPr>
            <a:xfrm>
              <a:off x="10617104" y="5800454"/>
              <a:ext cx="284557" cy="93696"/>
            </a:xfrm>
            <a:custGeom>
              <a:avLst/>
              <a:gdLst>
                <a:gd name="connsiteX0" fmla="*/ 0 w 284557"/>
                <a:gd name="connsiteY0" fmla="*/ 0 h 93696"/>
                <a:gd name="connsiteX1" fmla="*/ 284557 w 284557"/>
                <a:gd name="connsiteY1" fmla="*/ 24291 h 93696"/>
                <a:gd name="connsiteX2" fmla="*/ 281087 w 284557"/>
                <a:gd name="connsiteY2" fmla="*/ 93696 h 93696"/>
                <a:gd name="connsiteX3" fmla="*/ 173510 w 284557"/>
                <a:gd name="connsiteY3" fmla="*/ 64199 h 93696"/>
                <a:gd name="connsiteX4" fmla="*/ 32967 w 284557"/>
                <a:gd name="connsiteY4" fmla="*/ 39907 h 93696"/>
                <a:gd name="connsiteX5" fmla="*/ 0 w 284557"/>
                <a:gd name="connsiteY5" fmla="*/ 0 h 9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57" h="93696">
                  <a:moveTo>
                    <a:pt x="0" y="0"/>
                  </a:moveTo>
                  <a:lnTo>
                    <a:pt x="284557" y="24291"/>
                  </a:lnTo>
                  <a:lnTo>
                    <a:pt x="281087" y="93696"/>
                  </a:lnTo>
                  <a:lnTo>
                    <a:pt x="173510" y="64199"/>
                  </a:lnTo>
                  <a:lnTo>
                    <a:pt x="32967" y="3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23983"/>
              </p:ext>
            </p:extLst>
          </p:nvPr>
        </p:nvGraphicFramePr>
        <p:xfrm>
          <a:off x="1697225" y="3535375"/>
          <a:ext cx="8575289" cy="3205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95747">
                  <a:extLst>
                    <a:ext uri="{9D8B030D-6E8A-4147-A177-3AD203B41FA5}">
                      <a16:colId xmlns:a16="http://schemas.microsoft.com/office/drawing/2014/main" val="1013246429"/>
                    </a:ext>
                  </a:extLst>
                </a:gridCol>
                <a:gridCol w="3579542">
                  <a:extLst>
                    <a:ext uri="{9D8B030D-6E8A-4147-A177-3AD203B41FA5}">
                      <a16:colId xmlns:a16="http://schemas.microsoft.com/office/drawing/2014/main" val="912374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Working</a:t>
                      </a:r>
                      <a:r>
                        <a:rPr lang="en-US" u="sng" baseline="0" dirty="0">
                          <a:solidFill>
                            <a:schemeClr val="tx1"/>
                          </a:solidFill>
                        </a:rPr>
                        <a:t> group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Steering Committee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2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Caren Barceló (ECS in support of NOAA)	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Aaron Berger (NOAA)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Daniel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Goethel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(NOAA)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Simon Hoyle (NIWA)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Alistair Dunn (Ocean Environmental, LLC)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Patrick Lynch (NOAA)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Jeremy McKenzie (NIWA)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Jennifer Devine (NIWA)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Craig Marsh (NIWA)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Pamela Mace (Fisheries NZ)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Mark Maunder (IATTC)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Rick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Methot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(NOAA)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Rich Little (CSIRO)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Paul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DeBruyn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(IOTC/FAO)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Richard O’Driscoll (NIWA)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073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9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grpSp>
          <p:nvGrpSpPr>
            <p:cNvPr id="3" name="Group 2"/>
            <p:cNvGrpSpPr/>
            <p:nvPr/>
          </p:nvGrpSpPr>
          <p:grpSpPr>
            <a:xfrm>
              <a:off x="10272514" y="5138115"/>
              <a:ext cx="1831662" cy="809360"/>
              <a:chOff x="10272514" y="5138115"/>
              <a:chExt cx="1831662" cy="809360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0507851" y="5246176"/>
                <a:ext cx="1596325" cy="701299"/>
              </a:xfrm>
              <a:custGeom>
                <a:avLst/>
                <a:gdLst>
                  <a:gd name="connsiteX0" fmla="*/ 3874 w 1596325"/>
                  <a:gd name="connsiteY0" fmla="*/ 81366 h 701299"/>
                  <a:gd name="connsiteX1" fmla="*/ 0 w 1596325"/>
                  <a:gd name="connsiteY1" fmla="*/ 623807 h 701299"/>
                  <a:gd name="connsiteX2" fmla="*/ 185980 w 1596325"/>
                  <a:gd name="connsiteY2" fmla="*/ 561814 h 701299"/>
                  <a:gd name="connsiteX3" fmla="*/ 360335 w 1596325"/>
                  <a:gd name="connsiteY3" fmla="*/ 623807 h 701299"/>
                  <a:gd name="connsiteX4" fmla="*/ 441702 w 1596325"/>
                  <a:gd name="connsiteY4" fmla="*/ 685800 h 701299"/>
                  <a:gd name="connsiteX5" fmla="*/ 1596325 w 1596325"/>
                  <a:gd name="connsiteY5" fmla="*/ 701299 h 701299"/>
                  <a:gd name="connsiteX6" fmla="*/ 1596325 w 1596325"/>
                  <a:gd name="connsiteY6" fmla="*/ 0 h 701299"/>
                  <a:gd name="connsiteX7" fmla="*/ 3874 w 1596325"/>
                  <a:gd name="connsiteY7" fmla="*/ 81366 h 70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325" h="701299">
                    <a:moveTo>
                      <a:pt x="3874" y="81366"/>
                    </a:moveTo>
                    <a:cubicBezTo>
                      <a:pt x="2583" y="262180"/>
                      <a:pt x="1291" y="442993"/>
                      <a:pt x="0" y="623807"/>
                    </a:cubicBezTo>
                    <a:lnTo>
                      <a:pt x="185980" y="561814"/>
                    </a:lnTo>
                    <a:lnTo>
                      <a:pt x="360335" y="623807"/>
                    </a:lnTo>
                    <a:lnTo>
                      <a:pt x="441702" y="685800"/>
                    </a:lnTo>
                    <a:lnTo>
                      <a:pt x="1596325" y="701299"/>
                    </a:lnTo>
                    <a:lnTo>
                      <a:pt x="1596325" y="0"/>
                    </a:lnTo>
                    <a:lnTo>
                      <a:pt x="3874" y="813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2514" y="5138115"/>
                <a:ext cx="1654723" cy="668689"/>
              </a:xfrm>
              <a:prstGeom prst="rect">
                <a:avLst/>
              </a:prstGeom>
            </p:spPr>
          </p:pic>
        </p:grpSp>
        <p:sp>
          <p:nvSpPr>
            <p:cNvPr id="7" name="Freeform 6"/>
            <p:cNvSpPr/>
            <p:nvPr/>
          </p:nvSpPr>
          <p:spPr>
            <a:xfrm>
              <a:off x="10617104" y="5800454"/>
              <a:ext cx="284557" cy="93696"/>
            </a:xfrm>
            <a:custGeom>
              <a:avLst/>
              <a:gdLst>
                <a:gd name="connsiteX0" fmla="*/ 0 w 284557"/>
                <a:gd name="connsiteY0" fmla="*/ 0 h 93696"/>
                <a:gd name="connsiteX1" fmla="*/ 284557 w 284557"/>
                <a:gd name="connsiteY1" fmla="*/ 24291 h 93696"/>
                <a:gd name="connsiteX2" fmla="*/ 281087 w 284557"/>
                <a:gd name="connsiteY2" fmla="*/ 93696 h 93696"/>
                <a:gd name="connsiteX3" fmla="*/ 173510 w 284557"/>
                <a:gd name="connsiteY3" fmla="*/ 64199 h 93696"/>
                <a:gd name="connsiteX4" fmla="*/ 32967 w 284557"/>
                <a:gd name="connsiteY4" fmla="*/ 39907 h 93696"/>
                <a:gd name="connsiteX5" fmla="*/ 0 w 284557"/>
                <a:gd name="connsiteY5" fmla="*/ 0 h 9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57" h="93696">
                  <a:moveTo>
                    <a:pt x="0" y="0"/>
                  </a:moveTo>
                  <a:lnTo>
                    <a:pt x="284557" y="24291"/>
                  </a:lnTo>
                  <a:lnTo>
                    <a:pt x="281087" y="93696"/>
                  </a:lnTo>
                  <a:lnTo>
                    <a:pt x="173510" y="64199"/>
                  </a:lnTo>
                  <a:lnTo>
                    <a:pt x="32967" y="3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C6A9929A-0C1D-3C47-807D-F7E2BA432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555" y="728024"/>
            <a:ext cx="9418320" cy="1883593"/>
          </a:xfrm>
        </p:spPr>
        <p:txBody>
          <a:bodyPr/>
          <a:lstStyle/>
          <a:p>
            <a:pPr algn="ctr"/>
            <a:r>
              <a:rPr lang="en-US" dirty="0"/>
              <a:t>General 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8391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215853"/>
            <a:ext cx="11941628" cy="1325563"/>
          </a:xfrm>
        </p:spPr>
        <p:txBody>
          <a:bodyPr/>
          <a:lstStyle/>
          <a:p>
            <a:r>
              <a:rPr lang="en-US" dirty="0"/>
              <a:t>Spatial Stock Assessment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87" y="1368926"/>
            <a:ext cx="9992289" cy="4950823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A wide range of methods and assumptions can be applied to modeling spatial dynamics.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The assemblage of methods for modeling spatial dynamics in assessment packages is often linked to the species/situations encountered by the agency sponsoring the package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The spatial capabilities of software can affect analysts' decision-making, which may affect how analysts interpret population status.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There is currently little guidance about how to identify misspecification of spatial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0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75" y="16340"/>
            <a:ext cx="10515600" cy="132588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89" y="1284702"/>
            <a:ext cx="9606308" cy="4312123"/>
          </a:xfrm>
        </p:spPr>
        <p:txBody>
          <a:bodyPr>
            <a:noAutofit/>
          </a:bodyPr>
          <a:lstStyle/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#1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Discuss best practices in spatial model development by exploring the decision-points an analyst encounters for each platform</a:t>
            </a:r>
            <a:r>
              <a:rPr lang="en-US" sz="2400" dirty="0">
                <a:solidFill>
                  <a:srgbClr val="002060"/>
                </a:solidFill>
                <a:latin typeface="Candara Light" panose="020E0502030303020204" pitchFamily="34" charset="0"/>
              </a:rPr>
              <a:t>.</a:t>
            </a:r>
          </a:p>
          <a:p>
            <a:pPr marL="0" indent="0" fontAlgn="base">
              <a:buClrTx/>
              <a:buNone/>
            </a:pPr>
            <a:r>
              <a:rPr lang="en-US" sz="2400" dirty="0">
                <a:solidFill>
                  <a:srgbClr val="002060"/>
                </a:solidFill>
                <a:latin typeface="Candara Light" panose="020E0502030303020204" pitchFamily="34" charset="0"/>
              </a:rPr>
              <a:t> </a:t>
            </a:r>
          </a:p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#2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Evaluate </a:t>
            </a:r>
            <a:r>
              <a:rPr lang="en-US" sz="2400" b="1" dirty="0">
                <a:solidFill>
                  <a:srgbClr val="003155"/>
                </a:solidFill>
                <a:latin typeface="Candara Light" panose="020E0502030303020204" pitchFamily="34" charset="0"/>
              </a:rPr>
              <a:t>within-platform performance and the impacts of different spatial configurations 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by comparing spatial and spatially aggregated models; and</a:t>
            </a:r>
          </a:p>
          <a:p>
            <a:pPr marL="0" indent="0" fontAlgn="base">
              <a:buClrTx/>
              <a:buNone/>
            </a:pPr>
            <a:endParaRPr lang="en-US" sz="24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fontAlgn="base">
              <a:buClrTx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ndara Light" panose="020E0502030303020204" pitchFamily="34" charset="0"/>
              </a:rPr>
              <a:t>Objective #3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: Explore general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performance across different </a:t>
            </a:r>
            <a:r>
              <a:rPr lang="en-US" sz="2400" b="1" u="sng" dirty="0">
                <a:solidFill>
                  <a:srgbClr val="002060"/>
                </a:solidFill>
                <a:latin typeface="Candara Light" panose="020E0502030303020204" pitchFamily="34" charset="0"/>
              </a:rPr>
              <a:t>categories </a:t>
            </a:r>
            <a:r>
              <a:rPr lang="en-US" sz="2400" b="1" dirty="0">
                <a:solidFill>
                  <a:srgbClr val="002060"/>
                </a:solidFill>
                <a:latin typeface="Candara Light" panose="020E0502030303020204" pitchFamily="34" charset="0"/>
              </a:rPr>
              <a:t>of spatial models (e.g., non-spatial, spatially-implicit, spatially-stratified, and fully spatiotemporal)</a:t>
            </a: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 by comparing bias and precision across the broad categories. *No ranking of platforms!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7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830608"/>
              </p:ext>
            </p:extLst>
          </p:nvPr>
        </p:nvGraphicFramePr>
        <p:xfrm>
          <a:off x="1126507" y="1313939"/>
          <a:ext cx="9381344" cy="4881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96602">
                  <a:extLst>
                    <a:ext uri="{9D8B030D-6E8A-4147-A177-3AD203B41FA5}">
                      <a16:colId xmlns:a16="http://schemas.microsoft.com/office/drawing/2014/main" val="2261805408"/>
                    </a:ext>
                  </a:extLst>
                </a:gridCol>
                <a:gridCol w="1684742">
                  <a:extLst>
                    <a:ext uri="{9D8B030D-6E8A-4147-A177-3AD203B41FA5}">
                      <a16:colId xmlns:a16="http://schemas.microsoft.com/office/drawing/2014/main" val="3993782241"/>
                    </a:ext>
                  </a:extLst>
                </a:gridCol>
              </a:tblGrid>
              <a:tr h="3130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Stock Assessment Platform or Model</a:t>
                      </a:r>
                      <a:endParaRPr lang="en-US" sz="2000" u="sng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Acronym</a:t>
                      </a:r>
                      <a:endParaRPr lang="en-US" sz="2000" u="sng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518571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Metapopulation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 Assessment System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MAS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001624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Globally Applicable Area-Disaggregated Ecosystem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ToolBox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GADGET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055490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Stock Synthesis 3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SS3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269018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Stock Synthesis with Areas-As-Fisheries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SS3 with FAA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22320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C++ Algorithmic Stock Assessment Laboratory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CASAL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605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C++ Algorithmic Stock Assessment Laboratory (2</a:t>
                      </a:r>
                      <a:r>
                        <a:rPr lang="en-US" sz="2000" b="0" baseline="30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nd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 generation)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CASAL2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928339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MULTIFAN-CL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MFCL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12159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Assessment For All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a4a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83072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Spatial Processes And Stock Assessment Methods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SPASAM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432443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Spatiotemporal Models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 et al.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798240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Recapture Conditioned Models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88382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Several Other Bespoke Models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83307"/>
                  </a:ext>
                </a:extLst>
              </a:tr>
              <a:tr h="327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*This is a working list that is subject to change.</a:t>
                      </a:r>
                      <a:endParaRPr lang="en-US" sz="1600" b="0" i="1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ndara Light" panose="020E0502030303020204" pitchFamily="34" charset="0"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ndara Light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74666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9" name="Freeform 8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5917" y="-11941"/>
            <a:ext cx="10515600" cy="1325880"/>
          </a:xfrm>
        </p:spPr>
        <p:txBody>
          <a:bodyPr/>
          <a:lstStyle/>
          <a:p>
            <a:r>
              <a:rPr lang="en-US" dirty="0"/>
              <a:t>Participating stock assessment platforms</a:t>
            </a:r>
          </a:p>
        </p:txBody>
      </p:sp>
    </p:spTree>
    <p:extLst>
      <p:ext uri="{BB962C8B-B14F-4D97-AF65-F5344CB8AC3E}">
        <p14:creationId xmlns:p14="http://schemas.microsoft.com/office/powerpoint/2010/main" val="32238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308" y="1259194"/>
            <a:ext cx="9563725" cy="4950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tx1"/>
                </a:solidFill>
                <a:latin typeface="Candara Light" panose="020E0502030303020204" pitchFamily="34" charset="0"/>
              </a:rPr>
              <a:t>This</a:t>
            </a:r>
            <a:r>
              <a:rPr lang="en-US" sz="3600" b="1" dirty="0">
                <a:solidFill>
                  <a:schemeClr val="tx1"/>
                </a:solidFill>
                <a:latin typeface="Candara Light" panose="020E0502030303020204" pitchFamily="34" charset="0"/>
              </a:rPr>
              <a:t> simulation experiment is strictly a research endeavor</a:t>
            </a:r>
            <a:r>
              <a:rPr lang="en-US" sz="3600" dirty="0">
                <a:solidFill>
                  <a:schemeClr val="tx1"/>
                </a:solidFill>
                <a:latin typeface="Candara Light" panose="020E0502030303020204" pitchFamily="34" charset="0"/>
              </a:rPr>
              <a:t>, with the specific fish species chosen as an example to address broad study objectives.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tx1"/>
                </a:solidFill>
                <a:latin typeface="Candara Light" panose="020E0502030303020204" pitchFamily="34" charset="0"/>
              </a:rPr>
              <a:t>*Research assessments from this workshop/experiment are </a:t>
            </a:r>
            <a:r>
              <a:rPr lang="en-US" sz="3600" b="1" dirty="0">
                <a:solidFill>
                  <a:schemeClr val="tx1"/>
                </a:solidFill>
                <a:latin typeface="Candara Light" panose="020E0502030303020204" pitchFamily="34" charset="0"/>
              </a:rPr>
              <a:t>not meant to directly inform operational management</a:t>
            </a:r>
            <a:r>
              <a:rPr lang="en-US" sz="3600" dirty="0">
                <a:solidFill>
                  <a:schemeClr val="tx1"/>
                </a:solidFill>
                <a:latin typeface="Candara Light" panose="020E0502030303020204" pitchFamily="34" charset="0"/>
              </a:rPr>
              <a:t>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5917" y="-11941"/>
            <a:ext cx="10515600" cy="1325880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9257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75" y="16340"/>
            <a:ext cx="10515600" cy="1325880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8" name="Freeform 7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267411" y="1339323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657752" y="1438911"/>
            <a:ext cx="2550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Simulation Experiment</a:t>
            </a:r>
            <a:endParaRPr lang="en-US" sz="2000" dirty="0">
              <a:latin typeface="Candara Light" panose="020E0502030303020204" pitchFamily="34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Bent Arrow 12"/>
          <p:cNvSpPr/>
          <p:nvPr/>
        </p:nvSpPr>
        <p:spPr>
          <a:xfrm rot="5400000">
            <a:off x="4307028" y="1219798"/>
            <a:ext cx="899662" cy="1748792"/>
          </a:xfrm>
          <a:prstGeom prst="bentArrow">
            <a:avLst>
              <a:gd name="adj1" fmla="val 25000"/>
              <a:gd name="adj2" fmla="val 25931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910" y="1934667"/>
            <a:ext cx="3238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Spring 2021 – Winter 2022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(Austral autumn 2021 – summer 2022)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1600" dirty="0">
                <a:latin typeface="Candara Light" panose="020E0502030303020204" pitchFamily="34" charset="0"/>
              </a:rPr>
              <a:t>[Q2 2021 – Q1 2022]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67798" y="2711145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4746736" y="2810733"/>
            <a:ext cx="157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Your Seminar</a:t>
            </a:r>
            <a:endParaRPr lang="en-US" sz="2000" dirty="0">
              <a:latin typeface="Candara Light" panose="020E0502030303020204" pitchFamily="34" charset="0"/>
            </a:endParaRPr>
          </a:p>
          <a:p>
            <a:pPr algn="ctr"/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969227" y="3306489"/>
            <a:ext cx="3100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Fall 2021 – Winter 2022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(Austral spring 2021 – summer 2022)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1600" dirty="0">
                <a:latin typeface="Candara Light" panose="020E0502030303020204" pitchFamily="34" charset="0"/>
              </a:rPr>
              <a:t>[Q4 2021 – Q1 2022]</a:t>
            </a:r>
          </a:p>
        </p:txBody>
      </p:sp>
      <p:sp>
        <p:nvSpPr>
          <p:cNvPr id="22" name="Bent Arrow 21"/>
          <p:cNvSpPr/>
          <p:nvPr/>
        </p:nvSpPr>
        <p:spPr>
          <a:xfrm rot="5400000">
            <a:off x="7996060" y="2654946"/>
            <a:ext cx="899662" cy="1748792"/>
          </a:xfrm>
          <a:prstGeom prst="bentArrow">
            <a:avLst>
              <a:gd name="adj1" fmla="val 25000"/>
              <a:gd name="adj2" fmla="val 25931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55039" y="4143247"/>
            <a:ext cx="3372082" cy="576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8075519" y="4242835"/>
            <a:ext cx="2490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ndara Light" panose="020E0502030303020204" pitchFamily="34" charset="0"/>
              </a:rPr>
              <a:t>Workshop (in person)</a:t>
            </a:r>
          </a:p>
          <a:p>
            <a:pPr algn="ctr"/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08459" y="4738591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Spring 2022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 Light" panose="020E0502030303020204" pitchFamily="34" charset="0"/>
              </a:rPr>
              <a:t>(Autumn 2022)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1600" dirty="0">
                <a:latin typeface="Candara Light" panose="020E0502030303020204" pitchFamily="34" charset="0"/>
              </a:rPr>
              <a:t>[Q2 2022]</a:t>
            </a:r>
          </a:p>
        </p:txBody>
      </p:sp>
      <p:pic>
        <p:nvPicPr>
          <p:cNvPr id="1034" name="Picture 10" descr="Dual Monitors with Zoom – LLS Technology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12" y="4426521"/>
            <a:ext cx="2522253" cy="13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15" y="544866"/>
            <a:ext cx="2199698" cy="26098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19602" r="26190" b="46821"/>
          <a:stretch/>
        </p:blipFill>
        <p:spPr>
          <a:xfrm>
            <a:off x="1174615" y="3239126"/>
            <a:ext cx="1414913" cy="22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5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0" y="247462"/>
            <a:ext cx="12192000" cy="6760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-US" dirty="0"/>
              <a:t>SPM-built Operating Models</a:t>
            </a:r>
            <a:endParaRPr dirty="0"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493712" y="950842"/>
            <a:ext cx="3844321" cy="1149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400" dirty="0">
                <a:solidFill>
                  <a:schemeClr val="tx1"/>
                </a:solidFill>
                <a:latin typeface="Candara Light" panose="020E0502030303020204" pitchFamily="34" charset="0"/>
              </a:rPr>
              <a:t>Yellowfin Tuna </a:t>
            </a:r>
          </a:p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000" dirty="0">
                <a:solidFill>
                  <a:schemeClr val="tx1"/>
                </a:solidFill>
                <a:latin typeface="Candara Light" panose="020E0502030303020204" pitchFamily="34" charset="0"/>
              </a:rPr>
              <a:t>(YFT; </a:t>
            </a:r>
            <a:r>
              <a:rPr lang="en-US" sz="2000" i="1" dirty="0">
                <a:solidFill>
                  <a:schemeClr val="tx1"/>
                </a:solidFill>
                <a:latin typeface="Candara Light" panose="020E0502030303020204" pitchFamily="34" charset="0"/>
              </a:rPr>
              <a:t>Thunnus </a:t>
            </a:r>
            <a:r>
              <a:rPr lang="en-US" sz="2000" i="1" dirty="0" err="1">
                <a:solidFill>
                  <a:schemeClr val="tx1"/>
                </a:solidFill>
                <a:latin typeface="Candara Light" panose="020E0502030303020204" pitchFamily="34" charset="0"/>
              </a:rPr>
              <a:t>albacares</a:t>
            </a:r>
            <a:r>
              <a:rPr lang="en-US" sz="2000" dirty="0">
                <a:solidFill>
                  <a:schemeClr val="tx1"/>
                </a:solidFill>
                <a:latin typeface="Candara Light" panose="020E0502030303020204" pitchFamily="34" charset="0"/>
              </a:rPr>
              <a:t>)</a:t>
            </a:r>
            <a:endParaRPr sz="20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grpSp>
        <p:nvGrpSpPr>
          <p:cNvPr id="77" name="Google Shape;77;p5"/>
          <p:cNvGrpSpPr/>
          <p:nvPr/>
        </p:nvGrpSpPr>
        <p:grpSpPr>
          <a:xfrm>
            <a:off x="1493713" y="1975862"/>
            <a:ext cx="3844320" cy="2076715"/>
            <a:chOff x="4604000" y="1296857"/>
            <a:chExt cx="3950104" cy="2379767"/>
          </a:xfrm>
        </p:grpSpPr>
        <p:pic>
          <p:nvPicPr>
            <p:cNvPr id="78" name="Google Shape;78;p5"/>
            <p:cNvPicPr preferRelativeResize="0"/>
            <p:nvPr/>
          </p:nvPicPr>
          <p:blipFill rotWithShape="1">
            <a:blip r:embed="rId3">
              <a:alphaModFix/>
            </a:blip>
            <a:srcRect l="13226" t="1" r="23145" b="-2220"/>
            <a:stretch/>
          </p:blipFill>
          <p:spPr>
            <a:xfrm>
              <a:off x="4604000" y="1296857"/>
              <a:ext cx="3950104" cy="2379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5"/>
            <p:cNvSpPr txBox="1"/>
            <p:nvPr/>
          </p:nvSpPr>
          <p:spPr>
            <a:xfrm rot="16200000">
              <a:off x="7864793" y="3015666"/>
              <a:ext cx="1020718" cy="252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wwf.org</a:t>
              </a:r>
              <a:endParaRPr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5"/>
          <p:cNvGrpSpPr/>
          <p:nvPr/>
        </p:nvGrpSpPr>
        <p:grpSpPr>
          <a:xfrm>
            <a:off x="1506873" y="4393386"/>
            <a:ext cx="3657000" cy="1882121"/>
            <a:chOff x="4435840" y="2352409"/>
            <a:chExt cx="3564294" cy="1811708"/>
          </a:xfrm>
        </p:grpSpPr>
        <p:pic>
          <p:nvPicPr>
            <p:cNvPr id="86" name="Google Shape;86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47991" y="2352409"/>
              <a:ext cx="3352143" cy="1811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5"/>
            <p:cNvSpPr txBox="1"/>
            <p:nvPr/>
          </p:nvSpPr>
          <p:spPr>
            <a:xfrm rot="16200000">
              <a:off x="4077889" y="2967064"/>
              <a:ext cx="9621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Fu et al. 2018</a:t>
              </a:r>
              <a:endParaRPr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105006" y="1112966"/>
            <a:ext cx="695717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400" dirty="0">
                <a:latin typeface="Candara Light" panose="020E0502030303020204" pitchFamily="34" charset="0"/>
              </a:rPr>
              <a:t>Antarctic Toothfish </a:t>
            </a:r>
          </a:p>
          <a:p>
            <a:pPr marL="25400" indent="0" algn="ctr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3200"/>
              <a:buNone/>
            </a:pPr>
            <a:r>
              <a:rPr lang="en-US" sz="2000" dirty="0">
                <a:latin typeface="Candara Light" panose="020E0502030303020204" pitchFamily="34" charset="0"/>
              </a:rPr>
              <a:t>(AT; </a:t>
            </a:r>
            <a:r>
              <a:rPr lang="en-US" sz="2000" i="1" dirty="0" err="1">
                <a:latin typeface="Candara Light" panose="020E0502030303020204" pitchFamily="34" charset="0"/>
              </a:rPr>
              <a:t>Dissostichus</a:t>
            </a:r>
            <a:r>
              <a:rPr lang="en-US" sz="2000" i="1" dirty="0">
                <a:latin typeface="Candara Light" panose="020E0502030303020204" pitchFamily="34" charset="0"/>
              </a:rPr>
              <a:t> </a:t>
            </a:r>
            <a:r>
              <a:rPr lang="en-US" sz="2000" i="1" dirty="0" err="1">
                <a:latin typeface="Candara Light" panose="020E0502030303020204" pitchFamily="34" charset="0"/>
              </a:rPr>
              <a:t>mawsoni</a:t>
            </a:r>
            <a:r>
              <a:rPr lang="en-US" sz="2000" dirty="0">
                <a:latin typeface="Candara Light" panose="020E0502030303020204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3189" y="6492239"/>
            <a:ext cx="8686800" cy="229837"/>
          </a:xfrm>
          <a:prstGeom prst="rect">
            <a:avLst/>
          </a:prstGeom>
          <a:solidFill>
            <a:srgbClr val="003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272514" y="5138115"/>
            <a:ext cx="1831662" cy="809360"/>
            <a:chOff x="10272514" y="5138115"/>
            <a:chExt cx="1831662" cy="809360"/>
          </a:xfrm>
        </p:grpSpPr>
        <p:sp>
          <p:nvSpPr>
            <p:cNvPr id="15" name="Freeform 14"/>
            <p:cNvSpPr/>
            <p:nvPr/>
          </p:nvSpPr>
          <p:spPr>
            <a:xfrm>
              <a:off x="10507851" y="5246176"/>
              <a:ext cx="1596325" cy="701299"/>
            </a:xfrm>
            <a:custGeom>
              <a:avLst/>
              <a:gdLst>
                <a:gd name="connsiteX0" fmla="*/ 3874 w 1596325"/>
                <a:gd name="connsiteY0" fmla="*/ 81366 h 701299"/>
                <a:gd name="connsiteX1" fmla="*/ 0 w 1596325"/>
                <a:gd name="connsiteY1" fmla="*/ 623807 h 701299"/>
                <a:gd name="connsiteX2" fmla="*/ 185980 w 1596325"/>
                <a:gd name="connsiteY2" fmla="*/ 561814 h 701299"/>
                <a:gd name="connsiteX3" fmla="*/ 360335 w 1596325"/>
                <a:gd name="connsiteY3" fmla="*/ 623807 h 701299"/>
                <a:gd name="connsiteX4" fmla="*/ 441702 w 1596325"/>
                <a:gd name="connsiteY4" fmla="*/ 685800 h 701299"/>
                <a:gd name="connsiteX5" fmla="*/ 1596325 w 1596325"/>
                <a:gd name="connsiteY5" fmla="*/ 701299 h 701299"/>
                <a:gd name="connsiteX6" fmla="*/ 1596325 w 1596325"/>
                <a:gd name="connsiteY6" fmla="*/ 0 h 701299"/>
                <a:gd name="connsiteX7" fmla="*/ 3874 w 1596325"/>
                <a:gd name="connsiteY7" fmla="*/ 81366 h 70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325" h="701299">
                  <a:moveTo>
                    <a:pt x="3874" y="81366"/>
                  </a:moveTo>
                  <a:cubicBezTo>
                    <a:pt x="2583" y="262180"/>
                    <a:pt x="1291" y="442993"/>
                    <a:pt x="0" y="623807"/>
                  </a:cubicBezTo>
                  <a:lnTo>
                    <a:pt x="185980" y="561814"/>
                  </a:lnTo>
                  <a:lnTo>
                    <a:pt x="360335" y="623807"/>
                  </a:lnTo>
                  <a:lnTo>
                    <a:pt x="441702" y="685800"/>
                  </a:lnTo>
                  <a:lnTo>
                    <a:pt x="1596325" y="701299"/>
                  </a:lnTo>
                  <a:lnTo>
                    <a:pt x="1596325" y="0"/>
                  </a:lnTo>
                  <a:lnTo>
                    <a:pt x="3874" y="813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514" y="5138115"/>
              <a:ext cx="1654723" cy="66868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105C18A-788B-4A3E-8661-16B3E9126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176" y="1969621"/>
            <a:ext cx="3342837" cy="20239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6650D-D6FD-4524-B4BB-40E30F512F89}"/>
              </a:ext>
            </a:extLst>
          </p:cNvPr>
          <p:cNvSpPr/>
          <p:nvPr/>
        </p:nvSpPr>
        <p:spPr>
          <a:xfrm>
            <a:off x="1493713" y="3988260"/>
            <a:ext cx="3921143" cy="3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ndara Light" panose="020E0502030303020204" pitchFamily="34" charset="0"/>
              </a:rPr>
              <a:t>Annual spatial movement</a:t>
            </a:r>
            <a:endParaRPr lang="en-NZ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B0AD7-826D-407D-BA7A-22E9B1B5A26C}"/>
              </a:ext>
            </a:extLst>
          </p:cNvPr>
          <p:cNvSpPr/>
          <p:nvPr/>
        </p:nvSpPr>
        <p:spPr>
          <a:xfrm>
            <a:off x="6028785" y="4028977"/>
            <a:ext cx="3607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Ontogenetic spatial movement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74D9-879B-4DB5-A06A-3FEC4A918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06" y="4478524"/>
            <a:ext cx="2774884" cy="1726595"/>
          </a:xfrm>
          <a:prstGeom prst="rect">
            <a:avLst/>
          </a:prstGeom>
        </p:spPr>
      </p:pic>
      <p:sp>
        <p:nvSpPr>
          <p:cNvPr id="20" name="Google Shape;87;p5"/>
          <p:cNvSpPr txBox="1"/>
          <p:nvPr/>
        </p:nvSpPr>
        <p:spPr>
          <a:xfrm rot="14375245">
            <a:off x="7097765" y="5433570"/>
            <a:ext cx="153261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Mormede</a:t>
            </a:r>
            <a:r>
              <a:rPr lang="en-US" sz="1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et al. 2020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Main Title-Teal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B74B449F-A425-2F4F-8721-B93E14EA19DB}" vid="{E32F22CB-176F-1946-BBB2-744863961F50}"/>
    </a:ext>
  </a:extLst>
</a:theme>
</file>

<file path=ppt/theme/theme2.xml><?xml version="1.0" encoding="utf-8"?>
<a:theme xmlns:a="http://schemas.openxmlformats.org/drawingml/2006/main" name="1_View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B74B449F-A425-2F4F-8721-B93E14EA19DB}" vid="{459B28F1-56FE-024C-8431-D1C37F92382D}"/>
    </a:ext>
  </a:extLst>
</a:theme>
</file>

<file path=ppt/theme/theme3.xml><?xml version="1.0" encoding="utf-8"?>
<a:theme xmlns:a="http://schemas.openxmlformats.org/drawingml/2006/main" name="Main Text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B74B449F-A425-2F4F-8721-B93E14EA19DB}" vid="{F1EFD0D9-E26F-6243-B965-7C5459339027}"/>
    </a:ext>
  </a:extLst>
</a:theme>
</file>

<file path=ppt/theme/theme4.xml><?xml version="1.0" encoding="utf-8"?>
<a:theme xmlns:a="http://schemas.openxmlformats.org/drawingml/2006/main" name="Intro TEAL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B74B449F-A425-2F4F-8721-B93E14EA19DB}" vid="{9CD04C39-DBCA-C440-B820-AFCA4C130F8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19930</TotalTime>
  <Words>2087</Words>
  <Application>Microsoft Office PowerPoint</Application>
  <PresentationFormat>Widescreen</PresentationFormat>
  <Paragraphs>345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Arial Narrow</vt:lpstr>
      <vt:lpstr>Calibri</vt:lpstr>
      <vt:lpstr>Cambria</vt:lpstr>
      <vt:lpstr>Candara Light</vt:lpstr>
      <vt:lpstr>Courier New</vt:lpstr>
      <vt:lpstr>Shree Devanagari 714</vt:lpstr>
      <vt:lpstr>Times New Roman</vt:lpstr>
      <vt:lpstr>Wingdings</vt:lpstr>
      <vt:lpstr>Wingdings 2</vt:lpstr>
      <vt:lpstr>Main Title-Teal</vt:lpstr>
      <vt:lpstr>1_View</vt:lpstr>
      <vt:lpstr>Main Text</vt:lpstr>
      <vt:lpstr>Intro TEAL</vt:lpstr>
      <vt:lpstr>Spatial Stock Assessment  Methods: International Approaches &amp; Advancements</vt:lpstr>
      <vt:lpstr>Webinar House Keeping</vt:lpstr>
      <vt:lpstr>Outline of Webinar</vt:lpstr>
      <vt:lpstr>Spatial Stock Assessment Methods</vt:lpstr>
      <vt:lpstr>Objectives</vt:lpstr>
      <vt:lpstr>Participating stock assessment platforms</vt:lpstr>
      <vt:lpstr>Context</vt:lpstr>
      <vt:lpstr>Key Features</vt:lpstr>
      <vt:lpstr>SPM-built Operating Models</vt:lpstr>
      <vt:lpstr>Simulation Experiment: Study Design</vt:lpstr>
      <vt:lpstr>Simulation Experiment: Study Design</vt:lpstr>
      <vt:lpstr>PowerPoint Presentation</vt:lpstr>
      <vt:lpstr>PowerPoint Presentation</vt:lpstr>
      <vt:lpstr>Simulation Experiment: (Base) Study Design</vt:lpstr>
      <vt:lpstr>Compiling Results: Requests of Analysts</vt:lpstr>
      <vt:lpstr>Github site</vt:lpstr>
      <vt:lpstr>Communication (will be key!)</vt:lpstr>
      <vt:lpstr>Communication (will be key!)</vt:lpstr>
      <vt:lpstr>Seminars: A Discussion Forum for Your Results</vt:lpstr>
      <vt:lpstr>Plans for Experiment Synthesis</vt:lpstr>
      <vt:lpstr>Plans for In-Person Workshop 2022</vt:lpstr>
      <vt:lpstr>Flexible Timeline</vt:lpstr>
      <vt:lpstr> Brief (big picture) clarifying questions?</vt:lpstr>
      <vt:lpstr>Brief SPM Overview</vt:lpstr>
      <vt:lpstr>SPM-built Operating Models</vt:lpstr>
      <vt:lpstr>YFT OM &amp; Simulation Set-up</vt:lpstr>
      <vt:lpstr>YFT OM &amp; Simulation Set-up</vt:lpstr>
      <vt:lpstr>YFT OM: Structural Overview</vt:lpstr>
      <vt:lpstr>YFT OM: Structural Overview</vt:lpstr>
      <vt:lpstr>YFT OM: Data Sources</vt:lpstr>
      <vt:lpstr>YFT OM: Structural Overview</vt:lpstr>
      <vt:lpstr>Data file formats</vt:lpstr>
      <vt:lpstr>Objectives</vt:lpstr>
      <vt:lpstr>Flexible Timeline</vt:lpstr>
      <vt:lpstr>Thank you!   Please email us if you have any questions/comments/concerns.  Email: caren.barcelo@noaa.gov  We look forward to working with you!</vt:lpstr>
      <vt:lpstr>General questions/comments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Head</dc:title>
  <dc:creator>Microsoft Office User</dc:creator>
  <cp:lastModifiedBy>Berger, Aaron</cp:lastModifiedBy>
  <cp:revision>205</cp:revision>
  <dcterms:created xsi:type="dcterms:W3CDTF">2019-09-23T21:05:27Z</dcterms:created>
  <dcterms:modified xsi:type="dcterms:W3CDTF">2022-10-14T19:40:05Z</dcterms:modified>
</cp:coreProperties>
</file>